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6.xml" ContentType="application/vnd.openxmlformats-officedocument.theme+xml"/>
  <Override PartName="/ppt/slideLayouts/slideLayout8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7" r:id="rId1"/>
    <p:sldMasterId id="2147483662" r:id="rId2"/>
    <p:sldMasterId id="2147483686" r:id="rId3"/>
    <p:sldMasterId id="2147483702" r:id="rId4"/>
    <p:sldMasterId id="2147483700" r:id="rId5"/>
    <p:sldMasterId id="2147483698" r:id="rId6"/>
    <p:sldMasterId id="2147483690" r:id="rId7"/>
  </p:sldMasterIdLst>
  <p:notesMasterIdLst>
    <p:notesMasterId r:id="rId51"/>
  </p:notesMasterIdLst>
  <p:handoutMasterIdLst>
    <p:handoutMasterId r:id="rId52"/>
  </p:handoutMasterIdLst>
  <p:sldIdLst>
    <p:sldId id="266" r:id="rId8"/>
    <p:sldId id="258" r:id="rId9"/>
    <p:sldId id="265" r:id="rId10"/>
    <p:sldId id="267" r:id="rId11"/>
    <p:sldId id="303" r:id="rId12"/>
    <p:sldId id="269" r:id="rId13"/>
    <p:sldId id="270" r:id="rId14"/>
    <p:sldId id="271" r:id="rId15"/>
    <p:sldId id="272" r:id="rId16"/>
    <p:sldId id="273" r:id="rId17"/>
    <p:sldId id="274" r:id="rId18"/>
    <p:sldId id="309" r:id="rId19"/>
    <p:sldId id="275" r:id="rId20"/>
    <p:sldId id="276" r:id="rId21"/>
    <p:sldId id="277" r:id="rId22"/>
    <p:sldId id="278" r:id="rId23"/>
    <p:sldId id="279" r:id="rId24"/>
    <p:sldId id="304" r:id="rId25"/>
    <p:sldId id="305" r:id="rId26"/>
    <p:sldId id="306" r:id="rId27"/>
    <p:sldId id="308" r:id="rId28"/>
    <p:sldId id="307" r:id="rId29"/>
    <p:sldId id="310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61" r:id="rId5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BDC4"/>
    <a:srgbClr val="0CA4AC"/>
    <a:srgbClr val="0FCAD3"/>
    <a:srgbClr val="53EBF3"/>
    <a:srgbClr val="10DCE6"/>
    <a:srgbClr val="19E5EF"/>
    <a:srgbClr val="7FC25E"/>
    <a:srgbClr val="99CE7E"/>
    <a:srgbClr val="4A6B9E"/>
    <a:srgbClr val="E1B0E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15998" autoAdjust="0"/>
    <p:restoredTop sz="96433" autoAdjust="0"/>
  </p:normalViewPr>
  <p:slideViewPr>
    <p:cSldViewPr snapToGrid="0">
      <p:cViewPr varScale="1">
        <p:scale>
          <a:sx n="69" d="100"/>
          <a:sy n="69" d="100"/>
        </p:scale>
        <p:origin x="-1116" y="-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tableStyles" Target="tableStyles.xml"/><Relationship Id="rId8" Type="http://schemas.openxmlformats.org/officeDocument/2006/relationships/slide" Target="slides/slide1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C4B4409-6FFE-4535-BC41-D733ED3F7CB0}" type="doc">
      <dgm:prSet loTypeId="urn:microsoft.com/office/officeart/2005/8/layout/default" loCatId="list" qsTypeId="urn:microsoft.com/office/officeart/2005/8/quickstyle/simple3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B855385A-ACC6-4CFC-8622-2CF5D6779CB5}">
      <dgm:prSet phldrT="[Text]"/>
      <dgm:spPr/>
      <dgm:t>
        <a:bodyPr/>
        <a:lstStyle/>
        <a:p>
          <a:r>
            <a:rPr lang="pt-BR" dirty="0" smtClean="0"/>
            <a:t>Identificação do questionário</a:t>
          </a:r>
          <a:endParaRPr lang="pt-BR" dirty="0"/>
        </a:p>
      </dgm:t>
    </dgm:pt>
    <dgm:pt modelId="{35934CA6-A555-4718-B35B-A2ECBC730A77}" type="parTrans" cxnId="{538638DB-2C86-4E2D-A7E1-64025D1CE607}">
      <dgm:prSet/>
      <dgm:spPr/>
      <dgm:t>
        <a:bodyPr/>
        <a:lstStyle/>
        <a:p>
          <a:endParaRPr lang="pt-BR"/>
        </a:p>
      </dgm:t>
    </dgm:pt>
    <dgm:pt modelId="{D4CF6DAF-5E14-4B6A-8C99-B55124047F59}" type="sibTrans" cxnId="{538638DB-2C86-4E2D-A7E1-64025D1CE607}">
      <dgm:prSet/>
      <dgm:spPr/>
      <dgm:t>
        <a:bodyPr/>
        <a:lstStyle/>
        <a:p>
          <a:endParaRPr lang="pt-BR"/>
        </a:p>
      </dgm:t>
    </dgm:pt>
    <dgm:pt modelId="{D7923484-4A95-4E42-8F12-D8DD8ED4E638}">
      <dgm:prSet phldrT="[Text]"/>
      <dgm:spPr/>
      <dgm:t>
        <a:bodyPr/>
        <a:lstStyle/>
        <a:p>
          <a:r>
            <a:rPr lang="pt-BR" dirty="0" smtClean="0"/>
            <a:t>Informações do domicílio (A)</a:t>
          </a:r>
          <a:endParaRPr lang="pt-BR" dirty="0"/>
        </a:p>
      </dgm:t>
    </dgm:pt>
    <dgm:pt modelId="{168F1EBF-66C3-46B8-A197-24FA1F2BA8B3}" type="parTrans" cxnId="{863F62D6-8E33-4B30-AC7E-1DBA6FF0517E}">
      <dgm:prSet/>
      <dgm:spPr/>
      <dgm:t>
        <a:bodyPr/>
        <a:lstStyle/>
        <a:p>
          <a:endParaRPr lang="pt-BR"/>
        </a:p>
      </dgm:t>
    </dgm:pt>
    <dgm:pt modelId="{EE3CAB84-3DF7-4E54-BA71-B65BF08790B3}" type="sibTrans" cxnId="{863F62D6-8E33-4B30-AC7E-1DBA6FF0517E}">
      <dgm:prSet/>
      <dgm:spPr/>
      <dgm:t>
        <a:bodyPr/>
        <a:lstStyle/>
        <a:p>
          <a:endParaRPr lang="pt-BR"/>
        </a:p>
      </dgm:t>
    </dgm:pt>
    <dgm:pt modelId="{89F8F9DE-5DBE-4E45-B314-5A85148E4C87}">
      <dgm:prSet phldrT="[Text]"/>
      <dgm:spPr/>
      <dgm:t>
        <a:bodyPr/>
        <a:lstStyle/>
        <a:p>
          <a:r>
            <a:rPr lang="pt-BR" dirty="0" smtClean="0"/>
            <a:t>Visitas domiciliares de equipes de saúde (B)</a:t>
          </a:r>
          <a:endParaRPr lang="pt-BR" dirty="0"/>
        </a:p>
      </dgm:t>
    </dgm:pt>
    <dgm:pt modelId="{F19BAB86-42CD-462D-AEFB-07881E51AB87}" type="parTrans" cxnId="{4B76D8E4-3F2C-42AB-B649-4C10F3F82C45}">
      <dgm:prSet/>
      <dgm:spPr/>
      <dgm:t>
        <a:bodyPr/>
        <a:lstStyle/>
        <a:p>
          <a:endParaRPr lang="pt-BR"/>
        </a:p>
      </dgm:t>
    </dgm:pt>
    <dgm:pt modelId="{D08D1DCE-5991-4178-B618-AE172A71A1B8}" type="sibTrans" cxnId="{4B76D8E4-3F2C-42AB-B649-4C10F3F82C45}">
      <dgm:prSet/>
      <dgm:spPr/>
      <dgm:t>
        <a:bodyPr/>
        <a:lstStyle/>
        <a:p>
          <a:endParaRPr lang="pt-BR"/>
        </a:p>
      </dgm:t>
    </dgm:pt>
    <dgm:pt modelId="{3CC85801-C284-4FD7-9E59-0EE6CC0FFCE8}">
      <dgm:prSet phldrT="[Text]"/>
      <dgm:spPr/>
      <dgm:t>
        <a:bodyPr/>
        <a:lstStyle/>
        <a:p>
          <a:r>
            <a:rPr lang="pt-BR" dirty="0" smtClean="0"/>
            <a:t>Características gerais dos moradores (C)</a:t>
          </a:r>
          <a:endParaRPr lang="pt-BR" dirty="0"/>
        </a:p>
      </dgm:t>
    </dgm:pt>
    <dgm:pt modelId="{A982D2D7-201D-4FB6-8EA2-04FB9C308B1B}" type="parTrans" cxnId="{CE63F302-78AE-4D81-9F20-0D6E2AAFF3CC}">
      <dgm:prSet/>
      <dgm:spPr/>
      <dgm:t>
        <a:bodyPr/>
        <a:lstStyle/>
        <a:p>
          <a:endParaRPr lang="pt-BR"/>
        </a:p>
      </dgm:t>
    </dgm:pt>
    <dgm:pt modelId="{62D16D55-F977-4C94-9987-35AC846B96A0}" type="sibTrans" cxnId="{CE63F302-78AE-4D81-9F20-0D6E2AAFF3CC}">
      <dgm:prSet/>
      <dgm:spPr/>
      <dgm:t>
        <a:bodyPr/>
        <a:lstStyle/>
        <a:p>
          <a:endParaRPr lang="pt-BR"/>
        </a:p>
      </dgm:t>
    </dgm:pt>
    <dgm:pt modelId="{5B27D103-6075-4786-9901-DEF22252D4E5}">
      <dgm:prSet phldrT="[Text]"/>
      <dgm:spPr/>
      <dgm:t>
        <a:bodyPr/>
        <a:lstStyle/>
        <a:p>
          <a:r>
            <a:rPr lang="pt-BR" dirty="0" smtClean="0"/>
            <a:t>Características de educação dos moradores (D)</a:t>
          </a:r>
          <a:endParaRPr lang="pt-BR" dirty="0"/>
        </a:p>
      </dgm:t>
    </dgm:pt>
    <dgm:pt modelId="{BC77C01A-5716-45A5-86FD-66567C4A4DB0}" type="parTrans" cxnId="{DB1BB39A-F45B-46CD-85EA-75CFE6F83034}">
      <dgm:prSet/>
      <dgm:spPr/>
      <dgm:t>
        <a:bodyPr/>
        <a:lstStyle/>
        <a:p>
          <a:endParaRPr lang="pt-BR"/>
        </a:p>
      </dgm:t>
    </dgm:pt>
    <dgm:pt modelId="{CE29C426-371D-4840-ACD5-BABEE9B28171}" type="sibTrans" cxnId="{DB1BB39A-F45B-46CD-85EA-75CFE6F83034}">
      <dgm:prSet/>
      <dgm:spPr/>
      <dgm:t>
        <a:bodyPr/>
        <a:lstStyle/>
        <a:p>
          <a:endParaRPr lang="pt-BR"/>
        </a:p>
      </dgm:t>
    </dgm:pt>
    <dgm:pt modelId="{BC5DDADF-92A0-4B41-8ADD-252DDCD7A25A}">
      <dgm:prSet phldrT="[Text]"/>
      <dgm:spPr/>
      <dgm:t>
        <a:bodyPr/>
        <a:lstStyle/>
        <a:p>
          <a:r>
            <a:rPr lang="pt-BR" dirty="0" smtClean="0"/>
            <a:t>Informações de trabalho dos moradores (E)</a:t>
          </a:r>
          <a:endParaRPr lang="pt-BR" dirty="0"/>
        </a:p>
      </dgm:t>
    </dgm:pt>
    <dgm:pt modelId="{F381CD61-01FC-4668-BC6C-2FF62BA4169C}" type="parTrans" cxnId="{2D9650F3-C32E-4FA7-B068-77BEC06F351C}">
      <dgm:prSet/>
      <dgm:spPr/>
      <dgm:t>
        <a:bodyPr/>
        <a:lstStyle/>
        <a:p>
          <a:endParaRPr lang="pt-BR"/>
        </a:p>
      </dgm:t>
    </dgm:pt>
    <dgm:pt modelId="{5511E2A2-8F2F-4462-86CD-09D7D6CBD803}" type="sibTrans" cxnId="{2D9650F3-C32E-4FA7-B068-77BEC06F351C}">
      <dgm:prSet/>
      <dgm:spPr/>
      <dgm:t>
        <a:bodyPr/>
        <a:lstStyle/>
        <a:p>
          <a:endParaRPr lang="pt-BR"/>
        </a:p>
      </dgm:t>
    </dgm:pt>
    <dgm:pt modelId="{3EBBD7D7-24BE-4691-A1A7-C328D76BF869}">
      <dgm:prSet phldrT="[Text]"/>
      <dgm:spPr/>
      <dgm:t>
        <a:bodyPr/>
        <a:lstStyle/>
        <a:p>
          <a:r>
            <a:rPr lang="pt-BR" dirty="0" smtClean="0"/>
            <a:t>Rendimentos domiciliares (F)</a:t>
          </a:r>
          <a:endParaRPr lang="pt-BR" dirty="0"/>
        </a:p>
      </dgm:t>
    </dgm:pt>
    <dgm:pt modelId="{5C295005-BF63-457C-8C4B-8C38BFE3CED6}" type="parTrans" cxnId="{606AA5E1-A400-49E8-B611-E52F75E78A63}">
      <dgm:prSet/>
      <dgm:spPr/>
      <dgm:t>
        <a:bodyPr/>
        <a:lstStyle/>
        <a:p>
          <a:endParaRPr lang="pt-BR"/>
        </a:p>
      </dgm:t>
    </dgm:pt>
    <dgm:pt modelId="{AC2B6F72-0611-4FB6-AB75-EE50C00C19B4}" type="sibTrans" cxnId="{606AA5E1-A400-49E8-B611-E52F75E78A63}">
      <dgm:prSet/>
      <dgm:spPr/>
      <dgm:t>
        <a:bodyPr/>
        <a:lstStyle/>
        <a:p>
          <a:endParaRPr lang="pt-BR"/>
        </a:p>
      </dgm:t>
    </dgm:pt>
    <dgm:pt modelId="{751263BD-F629-49EC-BE5D-DCFD1DB6FBCC}">
      <dgm:prSet phldrT="[Text]"/>
      <dgm:spPr/>
      <dgm:t>
        <a:bodyPr/>
        <a:lstStyle/>
        <a:p>
          <a:r>
            <a:rPr lang="pt-BR" dirty="0" smtClean="0"/>
            <a:t>Pessoas com deficiências (G)</a:t>
          </a:r>
          <a:endParaRPr lang="pt-BR" dirty="0"/>
        </a:p>
      </dgm:t>
    </dgm:pt>
    <dgm:pt modelId="{5922B80B-4835-4032-9B08-B2C264CAC0E4}" type="parTrans" cxnId="{F2DC6EFE-20CC-4C75-B1EE-C70688C284CD}">
      <dgm:prSet/>
      <dgm:spPr/>
      <dgm:t>
        <a:bodyPr/>
        <a:lstStyle/>
        <a:p>
          <a:endParaRPr lang="pt-BR"/>
        </a:p>
      </dgm:t>
    </dgm:pt>
    <dgm:pt modelId="{152E756C-8EB8-4F72-B46D-3A0B20F50963}" type="sibTrans" cxnId="{F2DC6EFE-20CC-4C75-B1EE-C70688C284CD}">
      <dgm:prSet/>
      <dgm:spPr/>
      <dgm:t>
        <a:bodyPr/>
        <a:lstStyle/>
        <a:p>
          <a:endParaRPr lang="pt-BR"/>
        </a:p>
      </dgm:t>
    </dgm:pt>
    <dgm:pt modelId="{D8FC7FB9-9B1B-4250-A02B-941A6FF71D62}">
      <dgm:prSet phldrT="[Text]"/>
      <dgm:spPr/>
      <dgm:t>
        <a:bodyPr/>
        <a:lstStyle/>
        <a:p>
          <a:r>
            <a:rPr lang="pt-BR" dirty="0" smtClean="0"/>
            <a:t>Cobertura de Plano de saúde (I)</a:t>
          </a:r>
          <a:endParaRPr lang="pt-BR" dirty="0"/>
        </a:p>
      </dgm:t>
    </dgm:pt>
    <dgm:pt modelId="{C2C90BFF-C90A-4DCC-B663-141963E49C60}" type="parTrans" cxnId="{B70C97A9-FBDC-4091-9501-5F2DA48285A5}">
      <dgm:prSet/>
      <dgm:spPr/>
      <dgm:t>
        <a:bodyPr/>
        <a:lstStyle/>
        <a:p>
          <a:endParaRPr lang="pt-BR"/>
        </a:p>
      </dgm:t>
    </dgm:pt>
    <dgm:pt modelId="{78F270E6-2D4F-42ED-BC08-BD0558EC653F}" type="sibTrans" cxnId="{B70C97A9-FBDC-4091-9501-5F2DA48285A5}">
      <dgm:prSet/>
      <dgm:spPr/>
      <dgm:t>
        <a:bodyPr/>
        <a:lstStyle/>
        <a:p>
          <a:endParaRPr lang="pt-BR"/>
        </a:p>
      </dgm:t>
    </dgm:pt>
    <dgm:pt modelId="{52849A0C-7235-48BB-9633-E946D5709969}">
      <dgm:prSet phldrT="[Text]"/>
      <dgm:spPr/>
      <dgm:t>
        <a:bodyPr/>
        <a:lstStyle/>
        <a:p>
          <a:r>
            <a:rPr lang="pt-BR" dirty="0" smtClean="0"/>
            <a:t>Utilização de serviços de saúde (J)</a:t>
          </a:r>
          <a:endParaRPr lang="pt-BR" dirty="0"/>
        </a:p>
      </dgm:t>
    </dgm:pt>
    <dgm:pt modelId="{DF3D26BD-55EF-4EBB-8307-90218909FC81}" type="parTrans" cxnId="{CA7F145F-527E-4EA0-9179-465F295A4075}">
      <dgm:prSet/>
      <dgm:spPr/>
      <dgm:t>
        <a:bodyPr/>
        <a:lstStyle/>
        <a:p>
          <a:endParaRPr lang="pt-BR"/>
        </a:p>
      </dgm:t>
    </dgm:pt>
    <dgm:pt modelId="{CDB7BC20-8397-4E31-AAAB-8C4F693AADB3}" type="sibTrans" cxnId="{CA7F145F-527E-4EA0-9179-465F295A4075}">
      <dgm:prSet/>
      <dgm:spPr/>
      <dgm:t>
        <a:bodyPr/>
        <a:lstStyle/>
        <a:p>
          <a:endParaRPr lang="pt-BR"/>
        </a:p>
      </dgm:t>
    </dgm:pt>
    <dgm:pt modelId="{21C004FE-DD5C-440A-BD84-0D6ED91B647D}">
      <dgm:prSet phldrT="[Text]"/>
      <dgm:spPr/>
      <dgm:t>
        <a:bodyPr/>
        <a:lstStyle/>
        <a:p>
          <a:r>
            <a:rPr lang="pt-BR" dirty="0" smtClean="0"/>
            <a:t>Saúde dos indivíduos com mais de 60 anos (K)</a:t>
          </a:r>
          <a:endParaRPr lang="pt-BR" dirty="0"/>
        </a:p>
      </dgm:t>
    </dgm:pt>
    <dgm:pt modelId="{5EBF4022-D28C-4D3C-8639-DBE88D2DCEB1}" type="parTrans" cxnId="{E6EBC8A4-98C3-477D-B873-76B59BE1E6AB}">
      <dgm:prSet/>
      <dgm:spPr/>
      <dgm:t>
        <a:bodyPr/>
        <a:lstStyle/>
        <a:p>
          <a:endParaRPr lang="pt-BR"/>
        </a:p>
      </dgm:t>
    </dgm:pt>
    <dgm:pt modelId="{BEE06E2C-9DB3-439E-973C-DA527022CC68}" type="sibTrans" cxnId="{E6EBC8A4-98C3-477D-B873-76B59BE1E6AB}">
      <dgm:prSet/>
      <dgm:spPr/>
      <dgm:t>
        <a:bodyPr/>
        <a:lstStyle/>
        <a:p>
          <a:endParaRPr lang="pt-BR"/>
        </a:p>
      </dgm:t>
    </dgm:pt>
    <dgm:pt modelId="{D64F87CD-CF48-4D5F-8FAF-9C9C2AA4D4FF}">
      <dgm:prSet phldrT="[Text]"/>
      <dgm:spPr/>
      <dgm:t>
        <a:bodyPr/>
        <a:lstStyle/>
        <a:p>
          <a:r>
            <a:rPr lang="pt-BR" dirty="0" smtClean="0"/>
            <a:t>Informações de crianças com menos de 2 anos (L)</a:t>
          </a:r>
          <a:endParaRPr lang="pt-BR" dirty="0"/>
        </a:p>
      </dgm:t>
    </dgm:pt>
    <dgm:pt modelId="{B2BB329F-F047-4491-9794-8A87CE1DABB5}" type="parTrans" cxnId="{465B0434-4054-4DE3-8876-39920D476E18}">
      <dgm:prSet/>
      <dgm:spPr/>
      <dgm:t>
        <a:bodyPr/>
        <a:lstStyle/>
        <a:p>
          <a:endParaRPr lang="pt-BR"/>
        </a:p>
      </dgm:t>
    </dgm:pt>
    <dgm:pt modelId="{9B82427B-EE9C-4824-829D-C53773472BE2}" type="sibTrans" cxnId="{465B0434-4054-4DE3-8876-39920D476E18}">
      <dgm:prSet/>
      <dgm:spPr/>
      <dgm:t>
        <a:bodyPr/>
        <a:lstStyle/>
        <a:p>
          <a:endParaRPr lang="pt-BR"/>
        </a:p>
      </dgm:t>
    </dgm:pt>
    <dgm:pt modelId="{A92C3471-5C31-4D45-B0F9-9ED362024B35}">
      <dgm:prSet phldrT="[Text]"/>
      <dgm:spPr/>
      <dgm:t>
        <a:bodyPr/>
        <a:lstStyle/>
        <a:p>
          <a:r>
            <a:rPr lang="pt-BR" dirty="0" smtClean="0"/>
            <a:t>Características do trabalho (M)</a:t>
          </a:r>
          <a:endParaRPr lang="pt-BR" dirty="0"/>
        </a:p>
      </dgm:t>
    </dgm:pt>
    <dgm:pt modelId="{E12CC030-BB9B-4378-A14B-3506CF1A7DB8}" type="parTrans" cxnId="{73899F9A-87D4-4892-B68B-30708FD2C418}">
      <dgm:prSet/>
      <dgm:spPr/>
      <dgm:t>
        <a:bodyPr/>
        <a:lstStyle/>
        <a:p>
          <a:endParaRPr lang="pt-BR"/>
        </a:p>
      </dgm:t>
    </dgm:pt>
    <dgm:pt modelId="{D9148742-2183-4902-978F-91CF10038094}" type="sibTrans" cxnId="{73899F9A-87D4-4892-B68B-30708FD2C418}">
      <dgm:prSet/>
      <dgm:spPr/>
      <dgm:t>
        <a:bodyPr/>
        <a:lstStyle/>
        <a:p>
          <a:endParaRPr lang="pt-BR"/>
        </a:p>
      </dgm:t>
    </dgm:pt>
    <dgm:pt modelId="{0806A42D-F45D-4DE2-A5B6-6C3FDDC47CE5}">
      <dgm:prSet phldrT="[Text]"/>
      <dgm:spPr/>
      <dgm:t>
        <a:bodyPr/>
        <a:lstStyle/>
        <a:p>
          <a:r>
            <a:rPr lang="pt-BR" dirty="0" smtClean="0"/>
            <a:t>Percepção do estado de saúde (N)</a:t>
          </a:r>
          <a:endParaRPr lang="pt-BR" dirty="0"/>
        </a:p>
      </dgm:t>
    </dgm:pt>
    <dgm:pt modelId="{337DA6D9-1FA3-4F1F-B6A2-2E19297EDBE1}" type="parTrans" cxnId="{F0F7841C-7FD7-4C23-8343-F869AA630C95}">
      <dgm:prSet/>
      <dgm:spPr/>
      <dgm:t>
        <a:bodyPr/>
        <a:lstStyle/>
        <a:p>
          <a:endParaRPr lang="pt-BR"/>
        </a:p>
      </dgm:t>
    </dgm:pt>
    <dgm:pt modelId="{5CBEE1FC-4D07-4939-AA68-8D6841B56C84}" type="sibTrans" cxnId="{F0F7841C-7FD7-4C23-8343-F869AA630C95}">
      <dgm:prSet/>
      <dgm:spPr/>
      <dgm:t>
        <a:bodyPr/>
        <a:lstStyle/>
        <a:p>
          <a:endParaRPr lang="pt-BR"/>
        </a:p>
      </dgm:t>
    </dgm:pt>
    <dgm:pt modelId="{5A8302D0-0083-4D75-AC24-E766BED51C65}">
      <dgm:prSet phldrT="[Text]"/>
      <dgm:spPr/>
      <dgm:t>
        <a:bodyPr/>
        <a:lstStyle/>
        <a:p>
          <a:r>
            <a:rPr lang="pt-BR" dirty="0" smtClean="0"/>
            <a:t>Acidentes e violências (O)</a:t>
          </a:r>
          <a:endParaRPr lang="pt-BR" dirty="0"/>
        </a:p>
      </dgm:t>
    </dgm:pt>
    <dgm:pt modelId="{EDA5E6DF-5978-4618-9542-86CD38224183}" type="parTrans" cxnId="{B8458D3E-B5AF-470C-B599-4964A03AC207}">
      <dgm:prSet/>
      <dgm:spPr/>
      <dgm:t>
        <a:bodyPr/>
        <a:lstStyle/>
        <a:p>
          <a:endParaRPr lang="pt-BR"/>
        </a:p>
      </dgm:t>
    </dgm:pt>
    <dgm:pt modelId="{CD46732A-687E-459C-B3AD-D391A18E7F21}" type="sibTrans" cxnId="{B8458D3E-B5AF-470C-B599-4964A03AC207}">
      <dgm:prSet/>
      <dgm:spPr/>
      <dgm:t>
        <a:bodyPr/>
        <a:lstStyle/>
        <a:p>
          <a:endParaRPr lang="pt-BR"/>
        </a:p>
      </dgm:t>
    </dgm:pt>
    <dgm:pt modelId="{DB6A95C6-5E05-435E-8EF5-A68FF3069965}">
      <dgm:prSet phldrT="[Text]"/>
      <dgm:spPr/>
      <dgm:t>
        <a:bodyPr/>
        <a:lstStyle/>
        <a:p>
          <a:r>
            <a:rPr lang="pt-BR" dirty="0" smtClean="0"/>
            <a:t>Estilos de vida (P)</a:t>
          </a:r>
          <a:endParaRPr lang="pt-BR" dirty="0"/>
        </a:p>
      </dgm:t>
    </dgm:pt>
    <dgm:pt modelId="{E601025D-097A-4BFB-B24F-FD0564483532}" type="parTrans" cxnId="{1368191D-CFD8-42B9-AACE-247F37DA796D}">
      <dgm:prSet/>
      <dgm:spPr/>
      <dgm:t>
        <a:bodyPr/>
        <a:lstStyle/>
        <a:p>
          <a:endParaRPr lang="pt-BR"/>
        </a:p>
      </dgm:t>
    </dgm:pt>
    <dgm:pt modelId="{71D02FD6-A58F-4D57-9FB2-9723C072DEB1}" type="sibTrans" cxnId="{1368191D-CFD8-42B9-AACE-247F37DA796D}">
      <dgm:prSet/>
      <dgm:spPr/>
      <dgm:t>
        <a:bodyPr/>
        <a:lstStyle/>
        <a:p>
          <a:endParaRPr lang="pt-BR"/>
        </a:p>
      </dgm:t>
    </dgm:pt>
    <dgm:pt modelId="{B6DF35D6-919A-4338-BCE7-767F665674B6}">
      <dgm:prSet phldrT="[Text]"/>
      <dgm:spPr/>
      <dgm:t>
        <a:bodyPr/>
        <a:lstStyle/>
        <a:p>
          <a:r>
            <a:rPr lang="pt-BR" dirty="0" smtClean="0"/>
            <a:t>Doenças crônicas (Q)</a:t>
          </a:r>
          <a:endParaRPr lang="pt-BR" dirty="0"/>
        </a:p>
      </dgm:t>
    </dgm:pt>
    <dgm:pt modelId="{346F9912-05B6-4893-B29A-1011B5996F03}" type="parTrans" cxnId="{3E668E49-E526-488F-BC67-EBF0DC6191C9}">
      <dgm:prSet/>
      <dgm:spPr/>
      <dgm:t>
        <a:bodyPr/>
        <a:lstStyle/>
        <a:p>
          <a:endParaRPr lang="pt-BR"/>
        </a:p>
      </dgm:t>
    </dgm:pt>
    <dgm:pt modelId="{07FF1114-AA2A-481B-A057-662043475CE2}" type="sibTrans" cxnId="{3E668E49-E526-488F-BC67-EBF0DC6191C9}">
      <dgm:prSet/>
      <dgm:spPr/>
      <dgm:t>
        <a:bodyPr/>
        <a:lstStyle/>
        <a:p>
          <a:endParaRPr lang="pt-BR"/>
        </a:p>
      </dgm:t>
    </dgm:pt>
    <dgm:pt modelId="{AD799B61-CEDE-40F7-B576-B8ED22694653}">
      <dgm:prSet phldrT="[Text]"/>
      <dgm:spPr/>
      <dgm:t>
        <a:bodyPr/>
        <a:lstStyle/>
        <a:p>
          <a:r>
            <a:rPr lang="pt-BR" dirty="0" smtClean="0"/>
            <a:t>Saúde da mulher (R)</a:t>
          </a:r>
          <a:endParaRPr lang="pt-BR" dirty="0"/>
        </a:p>
      </dgm:t>
    </dgm:pt>
    <dgm:pt modelId="{56116840-98D3-4547-8032-EDA64C11838D}" type="parTrans" cxnId="{0F6C397E-E080-4C24-BEC1-ED23E510CF27}">
      <dgm:prSet/>
      <dgm:spPr/>
      <dgm:t>
        <a:bodyPr/>
        <a:lstStyle/>
        <a:p>
          <a:endParaRPr lang="pt-BR"/>
        </a:p>
      </dgm:t>
    </dgm:pt>
    <dgm:pt modelId="{43B24F86-C8CE-4C93-A37E-FA4E0850DA7C}" type="sibTrans" cxnId="{0F6C397E-E080-4C24-BEC1-ED23E510CF27}">
      <dgm:prSet/>
      <dgm:spPr/>
      <dgm:t>
        <a:bodyPr/>
        <a:lstStyle/>
        <a:p>
          <a:endParaRPr lang="pt-BR"/>
        </a:p>
      </dgm:t>
    </dgm:pt>
    <dgm:pt modelId="{EF6F9597-1666-4F26-83ED-1AEE9EF1CEC1}">
      <dgm:prSet phldrT="[Text]"/>
      <dgm:spPr/>
      <dgm:t>
        <a:bodyPr/>
        <a:lstStyle/>
        <a:p>
          <a:r>
            <a:rPr lang="pt-BR" dirty="0" smtClean="0"/>
            <a:t>Atendimento pré-natal (S)</a:t>
          </a:r>
          <a:endParaRPr lang="pt-BR" dirty="0"/>
        </a:p>
      </dgm:t>
    </dgm:pt>
    <dgm:pt modelId="{812B885A-954D-48FD-B135-7CAC7023AFE2}" type="parTrans" cxnId="{07D2C320-D042-4B3C-A7FA-71561202B7AB}">
      <dgm:prSet/>
      <dgm:spPr/>
      <dgm:t>
        <a:bodyPr/>
        <a:lstStyle/>
        <a:p>
          <a:endParaRPr lang="pt-BR"/>
        </a:p>
      </dgm:t>
    </dgm:pt>
    <dgm:pt modelId="{C0BE468B-F6B0-4F93-B81D-BE18C0DD8311}" type="sibTrans" cxnId="{07D2C320-D042-4B3C-A7FA-71561202B7AB}">
      <dgm:prSet/>
      <dgm:spPr/>
      <dgm:t>
        <a:bodyPr/>
        <a:lstStyle/>
        <a:p>
          <a:endParaRPr lang="pt-BR"/>
        </a:p>
      </dgm:t>
    </dgm:pt>
    <dgm:pt modelId="{4B1927F3-89E9-4F3F-B0AF-6DA0D5B670A2}">
      <dgm:prSet phldrT="[Text]"/>
      <dgm:spPr/>
      <dgm:t>
        <a:bodyPr/>
        <a:lstStyle/>
        <a:p>
          <a:r>
            <a:rPr lang="pt-BR" dirty="0" smtClean="0"/>
            <a:t>Saúde bucal (U)</a:t>
          </a:r>
          <a:endParaRPr lang="pt-BR" dirty="0"/>
        </a:p>
      </dgm:t>
    </dgm:pt>
    <dgm:pt modelId="{D822C38F-FDB6-4EC6-9AE6-51DCB95A706C}" type="parTrans" cxnId="{125559CC-1F04-41F2-9DB7-ED960A8819DE}">
      <dgm:prSet/>
      <dgm:spPr/>
      <dgm:t>
        <a:bodyPr/>
        <a:lstStyle/>
        <a:p>
          <a:endParaRPr lang="pt-BR"/>
        </a:p>
      </dgm:t>
    </dgm:pt>
    <dgm:pt modelId="{A47FEAE3-3C09-4CDD-A483-FB306268ABA2}" type="sibTrans" cxnId="{125559CC-1F04-41F2-9DB7-ED960A8819DE}">
      <dgm:prSet/>
      <dgm:spPr/>
      <dgm:t>
        <a:bodyPr/>
        <a:lstStyle/>
        <a:p>
          <a:endParaRPr lang="pt-BR"/>
        </a:p>
      </dgm:t>
    </dgm:pt>
    <dgm:pt modelId="{746F9973-B793-485F-85C6-5F50AB85BFA1}">
      <dgm:prSet phldrT="[Text]"/>
      <dgm:spPr/>
      <dgm:t>
        <a:bodyPr/>
        <a:lstStyle/>
        <a:p>
          <a:r>
            <a:rPr lang="pt-BR" dirty="0" smtClean="0"/>
            <a:t>Atendimentos médicos (X)</a:t>
          </a:r>
          <a:endParaRPr lang="pt-BR" dirty="0"/>
        </a:p>
      </dgm:t>
    </dgm:pt>
    <dgm:pt modelId="{8C8C1E9F-7352-4732-95BD-01C9A829E2AC}" type="parTrans" cxnId="{86ED0E9C-7677-4F98-A605-9B9A6F898D11}">
      <dgm:prSet/>
      <dgm:spPr/>
      <dgm:t>
        <a:bodyPr/>
        <a:lstStyle/>
        <a:p>
          <a:endParaRPr lang="pt-BR"/>
        </a:p>
      </dgm:t>
    </dgm:pt>
    <dgm:pt modelId="{4A4E8C3D-8955-48E2-8A6C-8CFC83552630}" type="sibTrans" cxnId="{86ED0E9C-7677-4F98-A605-9B9A6F898D11}">
      <dgm:prSet/>
      <dgm:spPr/>
      <dgm:t>
        <a:bodyPr/>
        <a:lstStyle/>
        <a:p>
          <a:endParaRPr lang="pt-BR"/>
        </a:p>
      </dgm:t>
    </dgm:pt>
    <dgm:pt modelId="{E8C139D0-BB4F-42FF-A107-542E8D65D235}">
      <dgm:prSet phldrT="[Text]"/>
      <dgm:spPr/>
      <dgm:t>
        <a:bodyPr/>
        <a:lstStyle/>
        <a:p>
          <a:r>
            <a:rPr lang="pt-BR" dirty="0" smtClean="0"/>
            <a:t>Informações clínicas (W)</a:t>
          </a:r>
          <a:endParaRPr lang="pt-BR" dirty="0"/>
        </a:p>
      </dgm:t>
    </dgm:pt>
    <dgm:pt modelId="{D9BDAC33-E7B5-4D83-A6C4-6ABEBC477E72}" type="parTrans" cxnId="{4C2572E2-EBFA-459A-964C-D28A1789FC71}">
      <dgm:prSet/>
      <dgm:spPr/>
      <dgm:t>
        <a:bodyPr/>
        <a:lstStyle/>
        <a:p>
          <a:endParaRPr lang="pt-BR"/>
        </a:p>
      </dgm:t>
    </dgm:pt>
    <dgm:pt modelId="{B4EDCF5F-793E-4370-AE60-62A79D77C4C8}" type="sibTrans" cxnId="{4C2572E2-EBFA-459A-964C-D28A1789FC71}">
      <dgm:prSet/>
      <dgm:spPr/>
      <dgm:t>
        <a:bodyPr/>
        <a:lstStyle/>
        <a:p>
          <a:endParaRPr lang="pt-BR"/>
        </a:p>
      </dgm:t>
    </dgm:pt>
    <dgm:pt modelId="{937C50F2-19D0-4613-BEE9-2C680BEE65C1}" type="pres">
      <dgm:prSet presAssocID="{EC4B4409-6FFE-4535-BC41-D733ED3F7CB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pt-BR"/>
        </a:p>
      </dgm:t>
    </dgm:pt>
    <dgm:pt modelId="{67BA014F-C5FD-412F-A681-EE7176206F00}" type="pres">
      <dgm:prSet presAssocID="{B855385A-ACC6-4CFC-8622-2CF5D6779CB5}" presName="node" presStyleLbl="node1" presStyleIdx="0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72D4B9F-11C7-4966-924A-D9EC2CC698D0}" type="pres">
      <dgm:prSet presAssocID="{D4CF6DAF-5E14-4B6A-8C99-B55124047F59}" presName="sibTrans" presStyleCnt="0"/>
      <dgm:spPr/>
    </dgm:pt>
    <dgm:pt modelId="{FD9BC902-DE01-4691-8EE9-C50C527B9983}" type="pres">
      <dgm:prSet presAssocID="{D7923484-4A95-4E42-8F12-D8DD8ED4E638}" presName="node" presStyleLbl="node1" presStyleIdx="1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DE677EB-B9C4-484E-A67C-1D8670D622AE}" type="pres">
      <dgm:prSet presAssocID="{EE3CAB84-3DF7-4E54-BA71-B65BF08790B3}" presName="sibTrans" presStyleCnt="0"/>
      <dgm:spPr/>
    </dgm:pt>
    <dgm:pt modelId="{10B69C78-B8EB-4D83-AEFE-F13EEE77F2C7}" type="pres">
      <dgm:prSet presAssocID="{89F8F9DE-5DBE-4E45-B314-5A85148E4C87}" presName="node" presStyleLbl="node1" presStyleIdx="2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E1D69CA-3282-4032-90D1-31DF55BBD1BF}" type="pres">
      <dgm:prSet presAssocID="{D08D1DCE-5991-4178-B618-AE172A71A1B8}" presName="sibTrans" presStyleCnt="0"/>
      <dgm:spPr/>
    </dgm:pt>
    <dgm:pt modelId="{CE3C2B43-05AB-4D85-8D9D-CDB2E64E1DCB}" type="pres">
      <dgm:prSet presAssocID="{3CC85801-C284-4FD7-9E59-0EE6CC0FFCE8}" presName="node" presStyleLbl="node1" presStyleIdx="3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079FA0F-2C95-4A18-A449-38F7FD4471B6}" type="pres">
      <dgm:prSet presAssocID="{62D16D55-F977-4C94-9987-35AC846B96A0}" presName="sibTrans" presStyleCnt="0"/>
      <dgm:spPr/>
    </dgm:pt>
    <dgm:pt modelId="{79196611-DD31-4007-922E-5904643FA51E}" type="pres">
      <dgm:prSet presAssocID="{5B27D103-6075-4786-9901-DEF22252D4E5}" presName="node" presStyleLbl="node1" presStyleIdx="4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9BA88D2-EBBA-4A74-955E-C510CAC5C1AA}" type="pres">
      <dgm:prSet presAssocID="{CE29C426-371D-4840-ACD5-BABEE9B28171}" presName="sibTrans" presStyleCnt="0"/>
      <dgm:spPr/>
    </dgm:pt>
    <dgm:pt modelId="{90BDBEBC-C18A-496B-A0ED-3FC38C711FAC}" type="pres">
      <dgm:prSet presAssocID="{BC5DDADF-92A0-4B41-8ADD-252DDCD7A25A}" presName="node" presStyleLbl="node1" presStyleIdx="5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9B5DA3D-984A-43A7-A2DE-B92235F16B3F}" type="pres">
      <dgm:prSet presAssocID="{5511E2A2-8F2F-4462-86CD-09D7D6CBD803}" presName="sibTrans" presStyleCnt="0"/>
      <dgm:spPr/>
    </dgm:pt>
    <dgm:pt modelId="{4998931D-E49D-4926-A37B-AD775EB6684E}" type="pres">
      <dgm:prSet presAssocID="{3EBBD7D7-24BE-4691-A1A7-C328D76BF869}" presName="node" presStyleLbl="node1" presStyleIdx="6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967F8889-80B1-406A-BE0F-3EFB5B1E4993}" type="pres">
      <dgm:prSet presAssocID="{AC2B6F72-0611-4FB6-AB75-EE50C00C19B4}" presName="sibTrans" presStyleCnt="0"/>
      <dgm:spPr/>
    </dgm:pt>
    <dgm:pt modelId="{A5B4CB7F-4B0B-4EFE-AA5B-E149C87A4CEA}" type="pres">
      <dgm:prSet presAssocID="{751263BD-F629-49EC-BE5D-DCFD1DB6FBCC}" presName="node" presStyleLbl="node1" presStyleIdx="7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B71D1B3-4F61-4D57-90DF-295E8C026174}" type="pres">
      <dgm:prSet presAssocID="{152E756C-8EB8-4F72-B46D-3A0B20F50963}" presName="sibTrans" presStyleCnt="0"/>
      <dgm:spPr/>
    </dgm:pt>
    <dgm:pt modelId="{86E1AF83-42C6-4734-815D-CD94CE27900B}" type="pres">
      <dgm:prSet presAssocID="{D8FC7FB9-9B1B-4250-A02B-941A6FF71D62}" presName="node" presStyleLbl="node1" presStyleIdx="8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7A772D8-65CC-4338-872F-B8814F7F2D85}" type="pres">
      <dgm:prSet presAssocID="{78F270E6-2D4F-42ED-BC08-BD0558EC653F}" presName="sibTrans" presStyleCnt="0"/>
      <dgm:spPr/>
    </dgm:pt>
    <dgm:pt modelId="{8498DACF-9D99-41FC-8675-DB6657A89269}" type="pres">
      <dgm:prSet presAssocID="{52849A0C-7235-48BB-9633-E946D5709969}" presName="node" presStyleLbl="node1" presStyleIdx="9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CC56E49A-58D2-46C9-BE49-649B8E5C7DE6}" type="pres">
      <dgm:prSet presAssocID="{CDB7BC20-8397-4E31-AAAB-8C4F693AADB3}" presName="sibTrans" presStyleCnt="0"/>
      <dgm:spPr/>
    </dgm:pt>
    <dgm:pt modelId="{E129BF88-C108-4B66-A7DC-8917C6B9DE7F}" type="pres">
      <dgm:prSet presAssocID="{21C004FE-DD5C-440A-BD84-0D6ED91B647D}" presName="node" presStyleLbl="node1" presStyleIdx="10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30B2F1B0-C07F-4F06-B981-D3579DB2BD12}" type="pres">
      <dgm:prSet presAssocID="{BEE06E2C-9DB3-439E-973C-DA527022CC68}" presName="sibTrans" presStyleCnt="0"/>
      <dgm:spPr/>
    </dgm:pt>
    <dgm:pt modelId="{9D9B7B71-F0C9-4BE5-B399-5B5348CE6925}" type="pres">
      <dgm:prSet presAssocID="{D64F87CD-CF48-4D5F-8FAF-9C9C2AA4D4FF}" presName="node" presStyleLbl="node1" presStyleIdx="11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75BA6EFC-7CC1-42FC-BF9A-CB80973AA953}" type="pres">
      <dgm:prSet presAssocID="{9B82427B-EE9C-4824-829D-C53773472BE2}" presName="sibTrans" presStyleCnt="0"/>
      <dgm:spPr/>
    </dgm:pt>
    <dgm:pt modelId="{2866A3D9-983C-4649-9560-32FE819538C9}" type="pres">
      <dgm:prSet presAssocID="{A92C3471-5C31-4D45-B0F9-9ED362024B35}" presName="node" presStyleLbl="node1" presStyleIdx="12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8E1498A0-3BF4-42AD-A0B7-7E4A89695C14}" type="pres">
      <dgm:prSet presAssocID="{D9148742-2183-4902-978F-91CF10038094}" presName="sibTrans" presStyleCnt="0"/>
      <dgm:spPr/>
    </dgm:pt>
    <dgm:pt modelId="{923BE04D-B9C8-4014-BD98-849CAE1D9652}" type="pres">
      <dgm:prSet presAssocID="{0806A42D-F45D-4DE2-A5B6-6C3FDDC47CE5}" presName="node" presStyleLbl="node1" presStyleIdx="13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6D1CAEB7-E09C-4A27-B179-F25175E38E3D}" type="pres">
      <dgm:prSet presAssocID="{5CBEE1FC-4D07-4939-AA68-8D6841B56C84}" presName="sibTrans" presStyleCnt="0"/>
      <dgm:spPr/>
    </dgm:pt>
    <dgm:pt modelId="{39E182A5-AFB2-4FAE-842B-A395424FE008}" type="pres">
      <dgm:prSet presAssocID="{5A8302D0-0083-4D75-AC24-E766BED51C65}" presName="node" presStyleLbl="node1" presStyleIdx="14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D13FAAA-5E1D-4F1A-A01A-84987282E6D0}" type="pres">
      <dgm:prSet presAssocID="{CD46732A-687E-459C-B3AD-D391A18E7F21}" presName="sibTrans" presStyleCnt="0"/>
      <dgm:spPr/>
    </dgm:pt>
    <dgm:pt modelId="{59FC2B27-4730-4261-A423-3CAA2BBE9D3B}" type="pres">
      <dgm:prSet presAssocID="{DB6A95C6-5E05-435E-8EF5-A68FF3069965}" presName="node" presStyleLbl="node1" presStyleIdx="15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534478E-6905-48D5-81BA-4A0D779FA25C}" type="pres">
      <dgm:prSet presAssocID="{71D02FD6-A58F-4D57-9FB2-9723C072DEB1}" presName="sibTrans" presStyleCnt="0"/>
      <dgm:spPr/>
    </dgm:pt>
    <dgm:pt modelId="{A01F4FAE-46BA-4707-9B3F-8EDED69D6EC3}" type="pres">
      <dgm:prSet presAssocID="{B6DF35D6-919A-4338-BCE7-767F665674B6}" presName="node" presStyleLbl="node1" presStyleIdx="16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09B24B6-6F09-4BA7-9F53-A491BE293353}" type="pres">
      <dgm:prSet presAssocID="{07FF1114-AA2A-481B-A057-662043475CE2}" presName="sibTrans" presStyleCnt="0"/>
      <dgm:spPr/>
    </dgm:pt>
    <dgm:pt modelId="{6E80DAF7-D74E-4A1E-9A91-C970224EC55E}" type="pres">
      <dgm:prSet presAssocID="{AD799B61-CEDE-40F7-B576-B8ED22694653}" presName="node" presStyleLbl="node1" presStyleIdx="17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210F0D64-59A7-4D4A-83CD-782C55A27698}" type="pres">
      <dgm:prSet presAssocID="{43B24F86-C8CE-4C93-A37E-FA4E0850DA7C}" presName="sibTrans" presStyleCnt="0"/>
      <dgm:spPr/>
    </dgm:pt>
    <dgm:pt modelId="{32A137E4-3AAD-4D5E-9B17-BD5E9C73BFCF}" type="pres">
      <dgm:prSet presAssocID="{EF6F9597-1666-4F26-83ED-1AEE9EF1CEC1}" presName="node" presStyleLbl="node1" presStyleIdx="18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D89D0034-0BD3-44BF-8140-60D612606767}" type="pres">
      <dgm:prSet presAssocID="{C0BE468B-F6B0-4F93-B81D-BE18C0DD8311}" presName="sibTrans" presStyleCnt="0"/>
      <dgm:spPr/>
    </dgm:pt>
    <dgm:pt modelId="{E5451473-68C3-4366-8C6E-B7FD8D660A77}" type="pres">
      <dgm:prSet presAssocID="{4B1927F3-89E9-4F3F-B0AF-6DA0D5B670A2}" presName="node" presStyleLbl="node1" presStyleIdx="19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B13A394D-F13F-4911-B18D-C8426C33D0BE}" type="pres">
      <dgm:prSet presAssocID="{A47FEAE3-3C09-4CDD-A483-FB306268ABA2}" presName="sibTrans" presStyleCnt="0"/>
      <dgm:spPr/>
    </dgm:pt>
    <dgm:pt modelId="{79BB3685-1395-4F3B-8567-78B97E63D989}" type="pres">
      <dgm:prSet presAssocID="{746F9973-B793-485F-85C6-5F50AB85BFA1}" presName="node" presStyleLbl="node1" presStyleIdx="20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F84A4B22-B98B-440C-87BC-2EAEF87FEA92}" type="pres">
      <dgm:prSet presAssocID="{4A4E8C3D-8955-48E2-8A6C-8CFC83552630}" presName="sibTrans" presStyleCnt="0"/>
      <dgm:spPr/>
    </dgm:pt>
    <dgm:pt modelId="{0CB97371-EAAC-49F4-ABBC-38629F9C2F4C}" type="pres">
      <dgm:prSet presAssocID="{E8C139D0-BB4F-42FF-A107-542E8D65D235}" presName="node" presStyleLbl="node1" presStyleIdx="21" presStyleCnt="22">
        <dgm:presLayoutVars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F23DC969-1364-4A91-9418-EABC4A038512}" type="presOf" srcId="{751263BD-F629-49EC-BE5D-DCFD1DB6FBCC}" destId="{A5B4CB7F-4B0B-4EFE-AA5B-E149C87A4CEA}" srcOrd="0" destOrd="0" presId="urn:microsoft.com/office/officeart/2005/8/layout/default"/>
    <dgm:cxn modelId="{465B0434-4054-4DE3-8876-39920D476E18}" srcId="{EC4B4409-6FFE-4535-BC41-D733ED3F7CB0}" destId="{D64F87CD-CF48-4D5F-8FAF-9C9C2AA4D4FF}" srcOrd="11" destOrd="0" parTransId="{B2BB329F-F047-4491-9794-8A87CE1DABB5}" sibTransId="{9B82427B-EE9C-4824-829D-C53773472BE2}"/>
    <dgm:cxn modelId="{2D9650F3-C32E-4FA7-B068-77BEC06F351C}" srcId="{EC4B4409-6FFE-4535-BC41-D733ED3F7CB0}" destId="{BC5DDADF-92A0-4B41-8ADD-252DDCD7A25A}" srcOrd="5" destOrd="0" parTransId="{F381CD61-01FC-4668-BC6C-2FF62BA4169C}" sibTransId="{5511E2A2-8F2F-4462-86CD-09D7D6CBD803}"/>
    <dgm:cxn modelId="{4C2572E2-EBFA-459A-964C-D28A1789FC71}" srcId="{EC4B4409-6FFE-4535-BC41-D733ED3F7CB0}" destId="{E8C139D0-BB4F-42FF-A107-542E8D65D235}" srcOrd="21" destOrd="0" parTransId="{D9BDAC33-E7B5-4D83-A6C4-6ABEBC477E72}" sibTransId="{B4EDCF5F-793E-4370-AE60-62A79D77C4C8}"/>
    <dgm:cxn modelId="{4B76D8E4-3F2C-42AB-B649-4C10F3F82C45}" srcId="{EC4B4409-6FFE-4535-BC41-D733ED3F7CB0}" destId="{89F8F9DE-5DBE-4E45-B314-5A85148E4C87}" srcOrd="2" destOrd="0" parTransId="{F19BAB86-42CD-462D-AEFB-07881E51AB87}" sibTransId="{D08D1DCE-5991-4178-B618-AE172A71A1B8}"/>
    <dgm:cxn modelId="{B8458D3E-B5AF-470C-B599-4964A03AC207}" srcId="{EC4B4409-6FFE-4535-BC41-D733ED3F7CB0}" destId="{5A8302D0-0083-4D75-AC24-E766BED51C65}" srcOrd="14" destOrd="0" parTransId="{EDA5E6DF-5978-4618-9542-86CD38224183}" sibTransId="{CD46732A-687E-459C-B3AD-D391A18E7F21}"/>
    <dgm:cxn modelId="{C8EA15CD-1121-49B7-8C32-071040E8BF03}" type="presOf" srcId="{3EBBD7D7-24BE-4691-A1A7-C328D76BF869}" destId="{4998931D-E49D-4926-A37B-AD775EB6684E}" srcOrd="0" destOrd="0" presId="urn:microsoft.com/office/officeart/2005/8/layout/default"/>
    <dgm:cxn modelId="{F30921C9-DC3C-4E5C-B8E3-6DB3D302FC2C}" type="presOf" srcId="{5A8302D0-0083-4D75-AC24-E766BED51C65}" destId="{39E182A5-AFB2-4FAE-842B-A395424FE008}" srcOrd="0" destOrd="0" presId="urn:microsoft.com/office/officeart/2005/8/layout/default"/>
    <dgm:cxn modelId="{BACEF9C1-27DD-4577-8B6D-09EC132540A2}" type="presOf" srcId="{21C004FE-DD5C-440A-BD84-0D6ED91B647D}" destId="{E129BF88-C108-4B66-A7DC-8917C6B9DE7F}" srcOrd="0" destOrd="0" presId="urn:microsoft.com/office/officeart/2005/8/layout/default"/>
    <dgm:cxn modelId="{863F62D6-8E33-4B30-AC7E-1DBA6FF0517E}" srcId="{EC4B4409-6FFE-4535-BC41-D733ED3F7CB0}" destId="{D7923484-4A95-4E42-8F12-D8DD8ED4E638}" srcOrd="1" destOrd="0" parTransId="{168F1EBF-66C3-46B8-A197-24FA1F2BA8B3}" sibTransId="{EE3CAB84-3DF7-4E54-BA71-B65BF08790B3}"/>
    <dgm:cxn modelId="{0F6C397E-E080-4C24-BEC1-ED23E510CF27}" srcId="{EC4B4409-6FFE-4535-BC41-D733ED3F7CB0}" destId="{AD799B61-CEDE-40F7-B576-B8ED22694653}" srcOrd="17" destOrd="0" parTransId="{56116840-98D3-4547-8032-EDA64C11838D}" sibTransId="{43B24F86-C8CE-4C93-A37E-FA4E0850DA7C}"/>
    <dgm:cxn modelId="{15A04690-335B-4455-8103-7783BDA0B8DD}" type="presOf" srcId="{0806A42D-F45D-4DE2-A5B6-6C3FDDC47CE5}" destId="{923BE04D-B9C8-4014-BD98-849CAE1D9652}" srcOrd="0" destOrd="0" presId="urn:microsoft.com/office/officeart/2005/8/layout/default"/>
    <dgm:cxn modelId="{CE63F302-78AE-4D81-9F20-0D6E2AAFF3CC}" srcId="{EC4B4409-6FFE-4535-BC41-D733ED3F7CB0}" destId="{3CC85801-C284-4FD7-9E59-0EE6CC0FFCE8}" srcOrd="3" destOrd="0" parTransId="{A982D2D7-201D-4FB6-8EA2-04FB9C308B1B}" sibTransId="{62D16D55-F977-4C94-9987-35AC846B96A0}"/>
    <dgm:cxn modelId="{86ED0E9C-7677-4F98-A605-9B9A6F898D11}" srcId="{EC4B4409-6FFE-4535-BC41-D733ED3F7CB0}" destId="{746F9973-B793-485F-85C6-5F50AB85BFA1}" srcOrd="20" destOrd="0" parTransId="{8C8C1E9F-7352-4732-95BD-01C9A829E2AC}" sibTransId="{4A4E8C3D-8955-48E2-8A6C-8CFC83552630}"/>
    <dgm:cxn modelId="{42494ED7-964B-4255-8BBA-7D1072115685}" type="presOf" srcId="{D8FC7FB9-9B1B-4250-A02B-941A6FF71D62}" destId="{86E1AF83-42C6-4734-815D-CD94CE27900B}" srcOrd="0" destOrd="0" presId="urn:microsoft.com/office/officeart/2005/8/layout/default"/>
    <dgm:cxn modelId="{4DFCB06E-3328-4FD5-AEB2-5EDB3B65C0EE}" type="presOf" srcId="{746F9973-B793-485F-85C6-5F50AB85BFA1}" destId="{79BB3685-1395-4F3B-8567-78B97E63D989}" srcOrd="0" destOrd="0" presId="urn:microsoft.com/office/officeart/2005/8/layout/default"/>
    <dgm:cxn modelId="{3CE3DF50-62BF-495B-A3B6-A86829862DF1}" type="presOf" srcId="{E8C139D0-BB4F-42FF-A107-542E8D65D235}" destId="{0CB97371-EAAC-49F4-ABBC-38629F9C2F4C}" srcOrd="0" destOrd="0" presId="urn:microsoft.com/office/officeart/2005/8/layout/default"/>
    <dgm:cxn modelId="{84BABC56-94D9-4D82-A846-1172963C9A33}" type="presOf" srcId="{A92C3471-5C31-4D45-B0F9-9ED362024B35}" destId="{2866A3D9-983C-4649-9560-32FE819538C9}" srcOrd="0" destOrd="0" presId="urn:microsoft.com/office/officeart/2005/8/layout/default"/>
    <dgm:cxn modelId="{538638DB-2C86-4E2D-A7E1-64025D1CE607}" srcId="{EC4B4409-6FFE-4535-BC41-D733ED3F7CB0}" destId="{B855385A-ACC6-4CFC-8622-2CF5D6779CB5}" srcOrd="0" destOrd="0" parTransId="{35934CA6-A555-4718-B35B-A2ECBC730A77}" sibTransId="{D4CF6DAF-5E14-4B6A-8C99-B55124047F59}"/>
    <dgm:cxn modelId="{AA24DBD6-691D-4F8D-B284-0E72CA4FDE4E}" type="presOf" srcId="{DB6A95C6-5E05-435E-8EF5-A68FF3069965}" destId="{59FC2B27-4730-4261-A423-3CAA2BBE9D3B}" srcOrd="0" destOrd="0" presId="urn:microsoft.com/office/officeart/2005/8/layout/default"/>
    <dgm:cxn modelId="{A3575ABE-C4CA-4B47-A530-6BB63B80525A}" type="presOf" srcId="{B855385A-ACC6-4CFC-8622-2CF5D6779CB5}" destId="{67BA014F-C5FD-412F-A681-EE7176206F00}" srcOrd="0" destOrd="0" presId="urn:microsoft.com/office/officeart/2005/8/layout/default"/>
    <dgm:cxn modelId="{1368191D-CFD8-42B9-AACE-247F37DA796D}" srcId="{EC4B4409-6FFE-4535-BC41-D733ED3F7CB0}" destId="{DB6A95C6-5E05-435E-8EF5-A68FF3069965}" srcOrd="15" destOrd="0" parTransId="{E601025D-097A-4BFB-B24F-FD0564483532}" sibTransId="{71D02FD6-A58F-4D57-9FB2-9723C072DEB1}"/>
    <dgm:cxn modelId="{3E668E49-E526-488F-BC67-EBF0DC6191C9}" srcId="{EC4B4409-6FFE-4535-BC41-D733ED3F7CB0}" destId="{B6DF35D6-919A-4338-BCE7-767F665674B6}" srcOrd="16" destOrd="0" parTransId="{346F9912-05B6-4893-B29A-1011B5996F03}" sibTransId="{07FF1114-AA2A-481B-A057-662043475CE2}"/>
    <dgm:cxn modelId="{C9AB9D77-447D-4CF6-A77E-A602AD252E2E}" type="presOf" srcId="{4B1927F3-89E9-4F3F-B0AF-6DA0D5B670A2}" destId="{E5451473-68C3-4366-8C6E-B7FD8D660A77}" srcOrd="0" destOrd="0" presId="urn:microsoft.com/office/officeart/2005/8/layout/default"/>
    <dgm:cxn modelId="{CA7F145F-527E-4EA0-9179-465F295A4075}" srcId="{EC4B4409-6FFE-4535-BC41-D733ED3F7CB0}" destId="{52849A0C-7235-48BB-9633-E946D5709969}" srcOrd="9" destOrd="0" parTransId="{DF3D26BD-55EF-4EBB-8307-90218909FC81}" sibTransId="{CDB7BC20-8397-4E31-AAAB-8C4F693AADB3}"/>
    <dgm:cxn modelId="{8EE9F4E4-700B-4DA4-91B3-CAC868171C7A}" type="presOf" srcId="{89F8F9DE-5DBE-4E45-B314-5A85148E4C87}" destId="{10B69C78-B8EB-4D83-AEFE-F13EEE77F2C7}" srcOrd="0" destOrd="0" presId="urn:microsoft.com/office/officeart/2005/8/layout/default"/>
    <dgm:cxn modelId="{125559CC-1F04-41F2-9DB7-ED960A8819DE}" srcId="{EC4B4409-6FFE-4535-BC41-D733ED3F7CB0}" destId="{4B1927F3-89E9-4F3F-B0AF-6DA0D5B670A2}" srcOrd="19" destOrd="0" parTransId="{D822C38F-FDB6-4EC6-9AE6-51DCB95A706C}" sibTransId="{A47FEAE3-3C09-4CDD-A483-FB306268ABA2}"/>
    <dgm:cxn modelId="{B800727E-73CA-4698-9BEC-0625EBC01FC8}" type="presOf" srcId="{BC5DDADF-92A0-4B41-8ADD-252DDCD7A25A}" destId="{90BDBEBC-C18A-496B-A0ED-3FC38C711FAC}" srcOrd="0" destOrd="0" presId="urn:microsoft.com/office/officeart/2005/8/layout/default"/>
    <dgm:cxn modelId="{5DB9EE04-1C9A-4EB9-A9E4-B79C0AB4DE7F}" type="presOf" srcId="{52849A0C-7235-48BB-9633-E946D5709969}" destId="{8498DACF-9D99-41FC-8675-DB6657A89269}" srcOrd="0" destOrd="0" presId="urn:microsoft.com/office/officeart/2005/8/layout/default"/>
    <dgm:cxn modelId="{6FF994C9-8CDE-4EF1-BBC0-789BAE99CEAD}" type="presOf" srcId="{B6DF35D6-919A-4338-BCE7-767F665674B6}" destId="{A01F4FAE-46BA-4707-9B3F-8EDED69D6EC3}" srcOrd="0" destOrd="0" presId="urn:microsoft.com/office/officeart/2005/8/layout/default"/>
    <dgm:cxn modelId="{9701F98E-E9C6-4846-BA0D-D4F54971FA12}" type="presOf" srcId="{D7923484-4A95-4E42-8F12-D8DD8ED4E638}" destId="{FD9BC902-DE01-4691-8EE9-C50C527B9983}" srcOrd="0" destOrd="0" presId="urn:microsoft.com/office/officeart/2005/8/layout/default"/>
    <dgm:cxn modelId="{73899F9A-87D4-4892-B68B-30708FD2C418}" srcId="{EC4B4409-6FFE-4535-BC41-D733ED3F7CB0}" destId="{A92C3471-5C31-4D45-B0F9-9ED362024B35}" srcOrd="12" destOrd="0" parTransId="{E12CC030-BB9B-4378-A14B-3506CF1A7DB8}" sibTransId="{D9148742-2183-4902-978F-91CF10038094}"/>
    <dgm:cxn modelId="{2F86171D-6B7E-44D4-9ECC-28933707657A}" type="presOf" srcId="{EC4B4409-6FFE-4535-BC41-D733ED3F7CB0}" destId="{937C50F2-19D0-4613-BEE9-2C680BEE65C1}" srcOrd="0" destOrd="0" presId="urn:microsoft.com/office/officeart/2005/8/layout/default"/>
    <dgm:cxn modelId="{0CCD2DA6-4377-4C2B-AA4D-09392957FD88}" type="presOf" srcId="{5B27D103-6075-4786-9901-DEF22252D4E5}" destId="{79196611-DD31-4007-922E-5904643FA51E}" srcOrd="0" destOrd="0" presId="urn:microsoft.com/office/officeart/2005/8/layout/default"/>
    <dgm:cxn modelId="{07D2C320-D042-4B3C-A7FA-71561202B7AB}" srcId="{EC4B4409-6FFE-4535-BC41-D733ED3F7CB0}" destId="{EF6F9597-1666-4F26-83ED-1AEE9EF1CEC1}" srcOrd="18" destOrd="0" parTransId="{812B885A-954D-48FD-B135-7CAC7023AFE2}" sibTransId="{C0BE468B-F6B0-4F93-B81D-BE18C0DD8311}"/>
    <dgm:cxn modelId="{F0F7841C-7FD7-4C23-8343-F869AA630C95}" srcId="{EC4B4409-6FFE-4535-BC41-D733ED3F7CB0}" destId="{0806A42D-F45D-4DE2-A5B6-6C3FDDC47CE5}" srcOrd="13" destOrd="0" parTransId="{337DA6D9-1FA3-4F1F-B6A2-2E19297EDBE1}" sibTransId="{5CBEE1FC-4D07-4939-AA68-8D6841B56C84}"/>
    <dgm:cxn modelId="{408BEBB7-37A7-4757-8B67-229143A7E00E}" type="presOf" srcId="{EF6F9597-1666-4F26-83ED-1AEE9EF1CEC1}" destId="{32A137E4-3AAD-4D5E-9B17-BD5E9C73BFCF}" srcOrd="0" destOrd="0" presId="urn:microsoft.com/office/officeart/2005/8/layout/default"/>
    <dgm:cxn modelId="{E6EBC8A4-98C3-477D-B873-76B59BE1E6AB}" srcId="{EC4B4409-6FFE-4535-BC41-D733ED3F7CB0}" destId="{21C004FE-DD5C-440A-BD84-0D6ED91B647D}" srcOrd="10" destOrd="0" parTransId="{5EBF4022-D28C-4D3C-8639-DBE88D2DCEB1}" sibTransId="{BEE06E2C-9DB3-439E-973C-DA527022CC68}"/>
    <dgm:cxn modelId="{606AA5E1-A400-49E8-B611-E52F75E78A63}" srcId="{EC4B4409-6FFE-4535-BC41-D733ED3F7CB0}" destId="{3EBBD7D7-24BE-4691-A1A7-C328D76BF869}" srcOrd="6" destOrd="0" parTransId="{5C295005-BF63-457C-8C4B-8C38BFE3CED6}" sibTransId="{AC2B6F72-0611-4FB6-AB75-EE50C00C19B4}"/>
    <dgm:cxn modelId="{DB1BB39A-F45B-46CD-85EA-75CFE6F83034}" srcId="{EC4B4409-6FFE-4535-BC41-D733ED3F7CB0}" destId="{5B27D103-6075-4786-9901-DEF22252D4E5}" srcOrd="4" destOrd="0" parTransId="{BC77C01A-5716-45A5-86FD-66567C4A4DB0}" sibTransId="{CE29C426-371D-4840-ACD5-BABEE9B28171}"/>
    <dgm:cxn modelId="{B70C97A9-FBDC-4091-9501-5F2DA48285A5}" srcId="{EC4B4409-6FFE-4535-BC41-D733ED3F7CB0}" destId="{D8FC7FB9-9B1B-4250-A02B-941A6FF71D62}" srcOrd="8" destOrd="0" parTransId="{C2C90BFF-C90A-4DCC-B663-141963E49C60}" sibTransId="{78F270E6-2D4F-42ED-BC08-BD0558EC653F}"/>
    <dgm:cxn modelId="{97BCB095-7A96-4E9C-A8A5-F3E6FE1EC7AB}" type="presOf" srcId="{D64F87CD-CF48-4D5F-8FAF-9C9C2AA4D4FF}" destId="{9D9B7B71-F0C9-4BE5-B399-5B5348CE6925}" srcOrd="0" destOrd="0" presId="urn:microsoft.com/office/officeart/2005/8/layout/default"/>
    <dgm:cxn modelId="{EEEFC113-E0D3-46EA-8701-7AA3CFFF7499}" type="presOf" srcId="{AD799B61-CEDE-40F7-B576-B8ED22694653}" destId="{6E80DAF7-D74E-4A1E-9A91-C970224EC55E}" srcOrd="0" destOrd="0" presId="urn:microsoft.com/office/officeart/2005/8/layout/default"/>
    <dgm:cxn modelId="{29D6D535-E9ED-4B3F-AA75-A523E1DDE93C}" type="presOf" srcId="{3CC85801-C284-4FD7-9E59-0EE6CC0FFCE8}" destId="{CE3C2B43-05AB-4D85-8D9D-CDB2E64E1DCB}" srcOrd="0" destOrd="0" presId="urn:microsoft.com/office/officeart/2005/8/layout/default"/>
    <dgm:cxn modelId="{F2DC6EFE-20CC-4C75-B1EE-C70688C284CD}" srcId="{EC4B4409-6FFE-4535-BC41-D733ED3F7CB0}" destId="{751263BD-F629-49EC-BE5D-DCFD1DB6FBCC}" srcOrd="7" destOrd="0" parTransId="{5922B80B-4835-4032-9B08-B2C264CAC0E4}" sibTransId="{152E756C-8EB8-4F72-B46D-3A0B20F50963}"/>
    <dgm:cxn modelId="{BC7732D2-93B6-47C1-94C7-0041EE73FD3A}" type="presParOf" srcId="{937C50F2-19D0-4613-BEE9-2C680BEE65C1}" destId="{67BA014F-C5FD-412F-A681-EE7176206F00}" srcOrd="0" destOrd="0" presId="urn:microsoft.com/office/officeart/2005/8/layout/default"/>
    <dgm:cxn modelId="{1957930B-A83A-485D-99A5-90504C637211}" type="presParOf" srcId="{937C50F2-19D0-4613-BEE9-2C680BEE65C1}" destId="{772D4B9F-11C7-4966-924A-D9EC2CC698D0}" srcOrd="1" destOrd="0" presId="urn:microsoft.com/office/officeart/2005/8/layout/default"/>
    <dgm:cxn modelId="{7387668D-58CF-497B-9CE5-945B6B4ADD10}" type="presParOf" srcId="{937C50F2-19D0-4613-BEE9-2C680BEE65C1}" destId="{FD9BC902-DE01-4691-8EE9-C50C527B9983}" srcOrd="2" destOrd="0" presId="urn:microsoft.com/office/officeart/2005/8/layout/default"/>
    <dgm:cxn modelId="{893C02BB-6E32-45D4-BEE5-4DE2566BC6AA}" type="presParOf" srcId="{937C50F2-19D0-4613-BEE9-2C680BEE65C1}" destId="{9DE677EB-B9C4-484E-A67C-1D8670D622AE}" srcOrd="3" destOrd="0" presId="urn:microsoft.com/office/officeart/2005/8/layout/default"/>
    <dgm:cxn modelId="{D95694CC-CCD0-4DBF-B9AF-70BCDEFBF917}" type="presParOf" srcId="{937C50F2-19D0-4613-BEE9-2C680BEE65C1}" destId="{10B69C78-B8EB-4D83-AEFE-F13EEE77F2C7}" srcOrd="4" destOrd="0" presId="urn:microsoft.com/office/officeart/2005/8/layout/default"/>
    <dgm:cxn modelId="{D0D75DE4-BB1C-40E4-A74A-6B6B6890BA25}" type="presParOf" srcId="{937C50F2-19D0-4613-BEE9-2C680BEE65C1}" destId="{7E1D69CA-3282-4032-90D1-31DF55BBD1BF}" srcOrd="5" destOrd="0" presId="urn:microsoft.com/office/officeart/2005/8/layout/default"/>
    <dgm:cxn modelId="{2743CDEC-9009-44C3-A150-E684A80F298F}" type="presParOf" srcId="{937C50F2-19D0-4613-BEE9-2C680BEE65C1}" destId="{CE3C2B43-05AB-4D85-8D9D-CDB2E64E1DCB}" srcOrd="6" destOrd="0" presId="urn:microsoft.com/office/officeart/2005/8/layout/default"/>
    <dgm:cxn modelId="{37D8D32A-9D0D-49D5-A882-D7DEA79F4873}" type="presParOf" srcId="{937C50F2-19D0-4613-BEE9-2C680BEE65C1}" destId="{3079FA0F-2C95-4A18-A449-38F7FD4471B6}" srcOrd="7" destOrd="0" presId="urn:microsoft.com/office/officeart/2005/8/layout/default"/>
    <dgm:cxn modelId="{C110C3BC-F492-4536-A8F2-C282F02C7A5B}" type="presParOf" srcId="{937C50F2-19D0-4613-BEE9-2C680BEE65C1}" destId="{79196611-DD31-4007-922E-5904643FA51E}" srcOrd="8" destOrd="0" presId="urn:microsoft.com/office/officeart/2005/8/layout/default"/>
    <dgm:cxn modelId="{08C80706-168F-4052-AE7C-456C14343BFB}" type="presParOf" srcId="{937C50F2-19D0-4613-BEE9-2C680BEE65C1}" destId="{29BA88D2-EBBA-4A74-955E-C510CAC5C1AA}" srcOrd="9" destOrd="0" presId="urn:microsoft.com/office/officeart/2005/8/layout/default"/>
    <dgm:cxn modelId="{DDC8BCDA-146A-49C9-AB31-D52BB6CA98AD}" type="presParOf" srcId="{937C50F2-19D0-4613-BEE9-2C680BEE65C1}" destId="{90BDBEBC-C18A-496B-A0ED-3FC38C711FAC}" srcOrd="10" destOrd="0" presId="urn:microsoft.com/office/officeart/2005/8/layout/default"/>
    <dgm:cxn modelId="{24EA4A9C-4187-4FCF-955A-18DF65564EE2}" type="presParOf" srcId="{937C50F2-19D0-4613-BEE9-2C680BEE65C1}" destId="{69B5DA3D-984A-43A7-A2DE-B92235F16B3F}" srcOrd="11" destOrd="0" presId="urn:microsoft.com/office/officeart/2005/8/layout/default"/>
    <dgm:cxn modelId="{4E08F067-659A-41D2-880F-5B1A506A52A0}" type="presParOf" srcId="{937C50F2-19D0-4613-BEE9-2C680BEE65C1}" destId="{4998931D-E49D-4926-A37B-AD775EB6684E}" srcOrd="12" destOrd="0" presId="urn:microsoft.com/office/officeart/2005/8/layout/default"/>
    <dgm:cxn modelId="{ACCFEE26-EA07-4B01-BFB7-32587C81EA93}" type="presParOf" srcId="{937C50F2-19D0-4613-BEE9-2C680BEE65C1}" destId="{967F8889-80B1-406A-BE0F-3EFB5B1E4993}" srcOrd="13" destOrd="0" presId="urn:microsoft.com/office/officeart/2005/8/layout/default"/>
    <dgm:cxn modelId="{2A9E0988-35A4-457C-AAF3-CBD635EACEC0}" type="presParOf" srcId="{937C50F2-19D0-4613-BEE9-2C680BEE65C1}" destId="{A5B4CB7F-4B0B-4EFE-AA5B-E149C87A4CEA}" srcOrd="14" destOrd="0" presId="urn:microsoft.com/office/officeart/2005/8/layout/default"/>
    <dgm:cxn modelId="{C7899058-2805-49E1-8C3F-D7284354574D}" type="presParOf" srcId="{937C50F2-19D0-4613-BEE9-2C680BEE65C1}" destId="{6B71D1B3-4F61-4D57-90DF-295E8C026174}" srcOrd="15" destOrd="0" presId="urn:microsoft.com/office/officeart/2005/8/layout/default"/>
    <dgm:cxn modelId="{65843E4A-22CC-482D-859C-A79E823DBF3F}" type="presParOf" srcId="{937C50F2-19D0-4613-BEE9-2C680BEE65C1}" destId="{86E1AF83-42C6-4734-815D-CD94CE27900B}" srcOrd="16" destOrd="0" presId="urn:microsoft.com/office/officeart/2005/8/layout/default"/>
    <dgm:cxn modelId="{CDAB18FD-A6E5-42D1-91F6-3F01029B929D}" type="presParOf" srcId="{937C50F2-19D0-4613-BEE9-2C680BEE65C1}" destId="{67A772D8-65CC-4338-872F-B8814F7F2D85}" srcOrd="17" destOrd="0" presId="urn:microsoft.com/office/officeart/2005/8/layout/default"/>
    <dgm:cxn modelId="{91D9C7C5-85D5-4954-91F0-0F56C93E4752}" type="presParOf" srcId="{937C50F2-19D0-4613-BEE9-2C680BEE65C1}" destId="{8498DACF-9D99-41FC-8675-DB6657A89269}" srcOrd="18" destOrd="0" presId="urn:microsoft.com/office/officeart/2005/8/layout/default"/>
    <dgm:cxn modelId="{EFCB2FB3-FA99-4B45-8396-1D2BBD34D24A}" type="presParOf" srcId="{937C50F2-19D0-4613-BEE9-2C680BEE65C1}" destId="{CC56E49A-58D2-46C9-BE49-649B8E5C7DE6}" srcOrd="19" destOrd="0" presId="urn:microsoft.com/office/officeart/2005/8/layout/default"/>
    <dgm:cxn modelId="{F5FD776E-C6C4-4895-97AA-DC751060185D}" type="presParOf" srcId="{937C50F2-19D0-4613-BEE9-2C680BEE65C1}" destId="{E129BF88-C108-4B66-A7DC-8917C6B9DE7F}" srcOrd="20" destOrd="0" presId="urn:microsoft.com/office/officeart/2005/8/layout/default"/>
    <dgm:cxn modelId="{7BD574C5-C648-46ED-858A-F36015DE675F}" type="presParOf" srcId="{937C50F2-19D0-4613-BEE9-2C680BEE65C1}" destId="{30B2F1B0-C07F-4F06-B981-D3579DB2BD12}" srcOrd="21" destOrd="0" presId="urn:microsoft.com/office/officeart/2005/8/layout/default"/>
    <dgm:cxn modelId="{D3846904-0860-4ACF-9ED2-0C87B16BA843}" type="presParOf" srcId="{937C50F2-19D0-4613-BEE9-2C680BEE65C1}" destId="{9D9B7B71-F0C9-4BE5-B399-5B5348CE6925}" srcOrd="22" destOrd="0" presId="urn:microsoft.com/office/officeart/2005/8/layout/default"/>
    <dgm:cxn modelId="{2E21BC41-4128-494B-906B-E7F2D312C383}" type="presParOf" srcId="{937C50F2-19D0-4613-BEE9-2C680BEE65C1}" destId="{75BA6EFC-7CC1-42FC-BF9A-CB80973AA953}" srcOrd="23" destOrd="0" presId="urn:microsoft.com/office/officeart/2005/8/layout/default"/>
    <dgm:cxn modelId="{A30F26DF-9C29-49CB-8035-0DB86EF21EC4}" type="presParOf" srcId="{937C50F2-19D0-4613-BEE9-2C680BEE65C1}" destId="{2866A3D9-983C-4649-9560-32FE819538C9}" srcOrd="24" destOrd="0" presId="urn:microsoft.com/office/officeart/2005/8/layout/default"/>
    <dgm:cxn modelId="{FF15FD64-2E0E-4A50-AB7D-97F2AC5DAD6D}" type="presParOf" srcId="{937C50F2-19D0-4613-BEE9-2C680BEE65C1}" destId="{8E1498A0-3BF4-42AD-A0B7-7E4A89695C14}" srcOrd="25" destOrd="0" presId="urn:microsoft.com/office/officeart/2005/8/layout/default"/>
    <dgm:cxn modelId="{1225CB6B-94A4-4EC4-A0E4-8AEE78D6039B}" type="presParOf" srcId="{937C50F2-19D0-4613-BEE9-2C680BEE65C1}" destId="{923BE04D-B9C8-4014-BD98-849CAE1D9652}" srcOrd="26" destOrd="0" presId="urn:microsoft.com/office/officeart/2005/8/layout/default"/>
    <dgm:cxn modelId="{24D86EB1-7200-4B52-92C9-C21E1412AD76}" type="presParOf" srcId="{937C50F2-19D0-4613-BEE9-2C680BEE65C1}" destId="{6D1CAEB7-E09C-4A27-B179-F25175E38E3D}" srcOrd="27" destOrd="0" presId="urn:microsoft.com/office/officeart/2005/8/layout/default"/>
    <dgm:cxn modelId="{AFF74E8A-FDF7-474C-8B31-8135651A66F7}" type="presParOf" srcId="{937C50F2-19D0-4613-BEE9-2C680BEE65C1}" destId="{39E182A5-AFB2-4FAE-842B-A395424FE008}" srcOrd="28" destOrd="0" presId="urn:microsoft.com/office/officeart/2005/8/layout/default"/>
    <dgm:cxn modelId="{C1E2C290-F03A-4842-9EA3-B1DC829417B2}" type="presParOf" srcId="{937C50F2-19D0-4613-BEE9-2C680BEE65C1}" destId="{FD13FAAA-5E1D-4F1A-A01A-84987282E6D0}" srcOrd="29" destOrd="0" presId="urn:microsoft.com/office/officeart/2005/8/layout/default"/>
    <dgm:cxn modelId="{0BB63A79-0A5B-4497-AC5A-E16DAE4A1B40}" type="presParOf" srcId="{937C50F2-19D0-4613-BEE9-2C680BEE65C1}" destId="{59FC2B27-4730-4261-A423-3CAA2BBE9D3B}" srcOrd="30" destOrd="0" presId="urn:microsoft.com/office/officeart/2005/8/layout/default"/>
    <dgm:cxn modelId="{94E470ED-2669-41F7-9910-4F9161377B54}" type="presParOf" srcId="{937C50F2-19D0-4613-BEE9-2C680BEE65C1}" destId="{F534478E-6905-48D5-81BA-4A0D779FA25C}" srcOrd="31" destOrd="0" presId="urn:microsoft.com/office/officeart/2005/8/layout/default"/>
    <dgm:cxn modelId="{ADEE0941-8389-43D7-B5CF-4288AF53624B}" type="presParOf" srcId="{937C50F2-19D0-4613-BEE9-2C680BEE65C1}" destId="{A01F4FAE-46BA-4707-9B3F-8EDED69D6EC3}" srcOrd="32" destOrd="0" presId="urn:microsoft.com/office/officeart/2005/8/layout/default"/>
    <dgm:cxn modelId="{839CD21A-5C7C-4600-8783-A4158465FA6A}" type="presParOf" srcId="{937C50F2-19D0-4613-BEE9-2C680BEE65C1}" destId="{F09B24B6-6F09-4BA7-9F53-A491BE293353}" srcOrd="33" destOrd="0" presId="urn:microsoft.com/office/officeart/2005/8/layout/default"/>
    <dgm:cxn modelId="{6714288F-E002-46C8-83D9-207E69CDB45B}" type="presParOf" srcId="{937C50F2-19D0-4613-BEE9-2C680BEE65C1}" destId="{6E80DAF7-D74E-4A1E-9A91-C970224EC55E}" srcOrd="34" destOrd="0" presId="urn:microsoft.com/office/officeart/2005/8/layout/default"/>
    <dgm:cxn modelId="{DC3096D5-C6FB-4A58-A483-2A269B4DB8CE}" type="presParOf" srcId="{937C50F2-19D0-4613-BEE9-2C680BEE65C1}" destId="{210F0D64-59A7-4D4A-83CD-782C55A27698}" srcOrd="35" destOrd="0" presId="urn:microsoft.com/office/officeart/2005/8/layout/default"/>
    <dgm:cxn modelId="{28A04314-3F33-4D85-B77C-89662F321938}" type="presParOf" srcId="{937C50F2-19D0-4613-BEE9-2C680BEE65C1}" destId="{32A137E4-3AAD-4D5E-9B17-BD5E9C73BFCF}" srcOrd="36" destOrd="0" presId="urn:microsoft.com/office/officeart/2005/8/layout/default"/>
    <dgm:cxn modelId="{092495F8-B397-4FB3-BCB4-6E568E33CF42}" type="presParOf" srcId="{937C50F2-19D0-4613-BEE9-2C680BEE65C1}" destId="{D89D0034-0BD3-44BF-8140-60D612606767}" srcOrd="37" destOrd="0" presId="urn:microsoft.com/office/officeart/2005/8/layout/default"/>
    <dgm:cxn modelId="{5F02A6F4-B19C-42BA-910B-AE919DAC119F}" type="presParOf" srcId="{937C50F2-19D0-4613-BEE9-2C680BEE65C1}" destId="{E5451473-68C3-4366-8C6E-B7FD8D660A77}" srcOrd="38" destOrd="0" presId="urn:microsoft.com/office/officeart/2005/8/layout/default"/>
    <dgm:cxn modelId="{0C8F9805-CAB9-487D-80EB-FF2E947B8CE3}" type="presParOf" srcId="{937C50F2-19D0-4613-BEE9-2C680BEE65C1}" destId="{B13A394D-F13F-4911-B18D-C8426C33D0BE}" srcOrd="39" destOrd="0" presId="urn:microsoft.com/office/officeart/2005/8/layout/default"/>
    <dgm:cxn modelId="{771ACB16-2185-4A85-9A4B-C5D916692B26}" type="presParOf" srcId="{937C50F2-19D0-4613-BEE9-2C680BEE65C1}" destId="{79BB3685-1395-4F3B-8567-78B97E63D989}" srcOrd="40" destOrd="0" presId="urn:microsoft.com/office/officeart/2005/8/layout/default"/>
    <dgm:cxn modelId="{17B8BDDC-70F7-434B-98CF-D950D69CA57C}" type="presParOf" srcId="{937C50F2-19D0-4613-BEE9-2C680BEE65C1}" destId="{F84A4B22-B98B-440C-87BC-2EAEF87FEA92}" srcOrd="41" destOrd="0" presId="urn:microsoft.com/office/officeart/2005/8/layout/default"/>
    <dgm:cxn modelId="{8A994E2A-3250-4CEE-BEC8-9D0CBF4B0E80}" type="presParOf" srcId="{937C50F2-19D0-4613-BEE9-2C680BEE65C1}" destId="{0CB97371-EAAC-49F4-ABBC-38629F9C2F4C}" srcOrd="42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BA014F-C5FD-412F-A681-EE7176206F00}">
      <dsp:nvSpPr>
        <dsp:cNvPr id="0" name=""/>
        <dsp:cNvSpPr/>
      </dsp:nvSpPr>
      <dsp:spPr>
        <a:xfrm>
          <a:off x="1359" y="481629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Identificação do questionário</a:t>
          </a:r>
          <a:endParaRPr lang="pt-BR" sz="1600" kern="1200" dirty="0"/>
        </a:p>
      </dsp:txBody>
      <dsp:txXfrm>
        <a:off x="1359" y="481629"/>
        <a:ext cx="1712616" cy="1027569"/>
      </dsp:txXfrm>
    </dsp:sp>
    <dsp:sp modelId="{FD9BC902-DE01-4691-8EE9-C50C527B9983}">
      <dsp:nvSpPr>
        <dsp:cNvPr id="0" name=""/>
        <dsp:cNvSpPr/>
      </dsp:nvSpPr>
      <dsp:spPr>
        <a:xfrm>
          <a:off x="1885237" y="481629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Informações do domicílio (A)</a:t>
          </a:r>
          <a:endParaRPr lang="pt-BR" sz="1600" kern="1200" dirty="0"/>
        </a:p>
      </dsp:txBody>
      <dsp:txXfrm>
        <a:off x="1885237" y="481629"/>
        <a:ext cx="1712616" cy="1027569"/>
      </dsp:txXfrm>
    </dsp:sp>
    <dsp:sp modelId="{10B69C78-B8EB-4D83-AEFE-F13EEE77F2C7}">
      <dsp:nvSpPr>
        <dsp:cNvPr id="0" name=""/>
        <dsp:cNvSpPr/>
      </dsp:nvSpPr>
      <dsp:spPr>
        <a:xfrm>
          <a:off x="3769115" y="481629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Visitas domiciliares de equipes de saúde (B)</a:t>
          </a:r>
          <a:endParaRPr lang="pt-BR" sz="1600" kern="1200" dirty="0"/>
        </a:p>
      </dsp:txBody>
      <dsp:txXfrm>
        <a:off x="3769115" y="481629"/>
        <a:ext cx="1712616" cy="1027569"/>
      </dsp:txXfrm>
    </dsp:sp>
    <dsp:sp modelId="{CE3C2B43-05AB-4D85-8D9D-CDB2E64E1DCB}">
      <dsp:nvSpPr>
        <dsp:cNvPr id="0" name=""/>
        <dsp:cNvSpPr/>
      </dsp:nvSpPr>
      <dsp:spPr>
        <a:xfrm>
          <a:off x="5652993" y="481629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Características gerais dos moradores (C)</a:t>
          </a:r>
          <a:endParaRPr lang="pt-BR" sz="1600" kern="1200" dirty="0"/>
        </a:p>
      </dsp:txBody>
      <dsp:txXfrm>
        <a:off x="5652993" y="481629"/>
        <a:ext cx="1712616" cy="1027569"/>
      </dsp:txXfrm>
    </dsp:sp>
    <dsp:sp modelId="{79196611-DD31-4007-922E-5904643FA51E}">
      <dsp:nvSpPr>
        <dsp:cNvPr id="0" name=""/>
        <dsp:cNvSpPr/>
      </dsp:nvSpPr>
      <dsp:spPr>
        <a:xfrm>
          <a:off x="7536871" y="481629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Características de educação dos moradores (D)</a:t>
          </a:r>
          <a:endParaRPr lang="pt-BR" sz="1600" kern="1200" dirty="0"/>
        </a:p>
      </dsp:txBody>
      <dsp:txXfrm>
        <a:off x="7536871" y="481629"/>
        <a:ext cx="1712616" cy="1027569"/>
      </dsp:txXfrm>
    </dsp:sp>
    <dsp:sp modelId="{90BDBEBC-C18A-496B-A0ED-3FC38C711FAC}">
      <dsp:nvSpPr>
        <dsp:cNvPr id="0" name=""/>
        <dsp:cNvSpPr/>
      </dsp:nvSpPr>
      <dsp:spPr>
        <a:xfrm>
          <a:off x="9420749" y="481629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Informações de trabalho dos moradores (E)</a:t>
          </a:r>
          <a:endParaRPr lang="pt-BR" sz="1600" kern="1200" dirty="0"/>
        </a:p>
      </dsp:txBody>
      <dsp:txXfrm>
        <a:off x="9420749" y="481629"/>
        <a:ext cx="1712616" cy="1027569"/>
      </dsp:txXfrm>
    </dsp:sp>
    <dsp:sp modelId="{4998931D-E49D-4926-A37B-AD775EB6684E}">
      <dsp:nvSpPr>
        <dsp:cNvPr id="0" name=""/>
        <dsp:cNvSpPr/>
      </dsp:nvSpPr>
      <dsp:spPr>
        <a:xfrm>
          <a:off x="1359" y="1680461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Rendimentos domiciliares (F)</a:t>
          </a:r>
          <a:endParaRPr lang="pt-BR" sz="1600" kern="1200" dirty="0"/>
        </a:p>
      </dsp:txBody>
      <dsp:txXfrm>
        <a:off x="1359" y="1680461"/>
        <a:ext cx="1712616" cy="1027569"/>
      </dsp:txXfrm>
    </dsp:sp>
    <dsp:sp modelId="{A5B4CB7F-4B0B-4EFE-AA5B-E149C87A4CEA}">
      <dsp:nvSpPr>
        <dsp:cNvPr id="0" name=""/>
        <dsp:cNvSpPr/>
      </dsp:nvSpPr>
      <dsp:spPr>
        <a:xfrm>
          <a:off x="1885237" y="1680461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Pessoas com deficiências (G)</a:t>
          </a:r>
          <a:endParaRPr lang="pt-BR" sz="1600" kern="1200" dirty="0"/>
        </a:p>
      </dsp:txBody>
      <dsp:txXfrm>
        <a:off x="1885237" y="1680461"/>
        <a:ext cx="1712616" cy="1027569"/>
      </dsp:txXfrm>
    </dsp:sp>
    <dsp:sp modelId="{86E1AF83-42C6-4734-815D-CD94CE27900B}">
      <dsp:nvSpPr>
        <dsp:cNvPr id="0" name=""/>
        <dsp:cNvSpPr/>
      </dsp:nvSpPr>
      <dsp:spPr>
        <a:xfrm>
          <a:off x="3769115" y="1680461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Cobertura de Plano de saúde (I)</a:t>
          </a:r>
          <a:endParaRPr lang="pt-BR" sz="1600" kern="1200" dirty="0"/>
        </a:p>
      </dsp:txBody>
      <dsp:txXfrm>
        <a:off x="3769115" y="1680461"/>
        <a:ext cx="1712616" cy="1027569"/>
      </dsp:txXfrm>
    </dsp:sp>
    <dsp:sp modelId="{8498DACF-9D99-41FC-8675-DB6657A89269}">
      <dsp:nvSpPr>
        <dsp:cNvPr id="0" name=""/>
        <dsp:cNvSpPr/>
      </dsp:nvSpPr>
      <dsp:spPr>
        <a:xfrm>
          <a:off x="5652993" y="1680461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Utilização de serviços de saúde (J)</a:t>
          </a:r>
          <a:endParaRPr lang="pt-BR" sz="1600" kern="1200" dirty="0"/>
        </a:p>
      </dsp:txBody>
      <dsp:txXfrm>
        <a:off x="5652993" y="1680461"/>
        <a:ext cx="1712616" cy="1027569"/>
      </dsp:txXfrm>
    </dsp:sp>
    <dsp:sp modelId="{E129BF88-C108-4B66-A7DC-8917C6B9DE7F}">
      <dsp:nvSpPr>
        <dsp:cNvPr id="0" name=""/>
        <dsp:cNvSpPr/>
      </dsp:nvSpPr>
      <dsp:spPr>
        <a:xfrm>
          <a:off x="7536871" y="1680461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Saúde dos indivíduos com mais de 60 anos (K)</a:t>
          </a:r>
          <a:endParaRPr lang="pt-BR" sz="1600" kern="1200" dirty="0"/>
        </a:p>
      </dsp:txBody>
      <dsp:txXfrm>
        <a:off x="7536871" y="1680461"/>
        <a:ext cx="1712616" cy="1027569"/>
      </dsp:txXfrm>
    </dsp:sp>
    <dsp:sp modelId="{9D9B7B71-F0C9-4BE5-B399-5B5348CE6925}">
      <dsp:nvSpPr>
        <dsp:cNvPr id="0" name=""/>
        <dsp:cNvSpPr/>
      </dsp:nvSpPr>
      <dsp:spPr>
        <a:xfrm>
          <a:off x="9420749" y="1680461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Informações de crianças com menos de 2 anos (L)</a:t>
          </a:r>
          <a:endParaRPr lang="pt-BR" sz="1600" kern="1200" dirty="0"/>
        </a:p>
      </dsp:txBody>
      <dsp:txXfrm>
        <a:off x="9420749" y="1680461"/>
        <a:ext cx="1712616" cy="1027569"/>
      </dsp:txXfrm>
    </dsp:sp>
    <dsp:sp modelId="{2866A3D9-983C-4649-9560-32FE819538C9}">
      <dsp:nvSpPr>
        <dsp:cNvPr id="0" name=""/>
        <dsp:cNvSpPr/>
      </dsp:nvSpPr>
      <dsp:spPr>
        <a:xfrm>
          <a:off x="1359" y="2879292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Características do trabalho (M)</a:t>
          </a:r>
          <a:endParaRPr lang="pt-BR" sz="1600" kern="1200" dirty="0"/>
        </a:p>
      </dsp:txBody>
      <dsp:txXfrm>
        <a:off x="1359" y="2879292"/>
        <a:ext cx="1712616" cy="1027569"/>
      </dsp:txXfrm>
    </dsp:sp>
    <dsp:sp modelId="{923BE04D-B9C8-4014-BD98-849CAE1D9652}">
      <dsp:nvSpPr>
        <dsp:cNvPr id="0" name=""/>
        <dsp:cNvSpPr/>
      </dsp:nvSpPr>
      <dsp:spPr>
        <a:xfrm>
          <a:off x="1885237" y="2879292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Percepção do estado de saúde (N)</a:t>
          </a:r>
          <a:endParaRPr lang="pt-BR" sz="1600" kern="1200" dirty="0"/>
        </a:p>
      </dsp:txBody>
      <dsp:txXfrm>
        <a:off x="1885237" y="2879292"/>
        <a:ext cx="1712616" cy="1027569"/>
      </dsp:txXfrm>
    </dsp:sp>
    <dsp:sp modelId="{39E182A5-AFB2-4FAE-842B-A395424FE008}">
      <dsp:nvSpPr>
        <dsp:cNvPr id="0" name=""/>
        <dsp:cNvSpPr/>
      </dsp:nvSpPr>
      <dsp:spPr>
        <a:xfrm>
          <a:off x="3769115" y="2879292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Acidentes e violências (O)</a:t>
          </a:r>
          <a:endParaRPr lang="pt-BR" sz="1600" kern="1200" dirty="0"/>
        </a:p>
      </dsp:txBody>
      <dsp:txXfrm>
        <a:off x="3769115" y="2879292"/>
        <a:ext cx="1712616" cy="1027569"/>
      </dsp:txXfrm>
    </dsp:sp>
    <dsp:sp modelId="{59FC2B27-4730-4261-A423-3CAA2BBE9D3B}">
      <dsp:nvSpPr>
        <dsp:cNvPr id="0" name=""/>
        <dsp:cNvSpPr/>
      </dsp:nvSpPr>
      <dsp:spPr>
        <a:xfrm>
          <a:off x="5652993" y="2879292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Estilos de vida (P)</a:t>
          </a:r>
          <a:endParaRPr lang="pt-BR" sz="1600" kern="1200" dirty="0"/>
        </a:p>
      </dsp:txBody>
      <dsp:txXfrm>
        <a:off x="5652993" y="2879292"/>
        <a:ext cx="1712616" cy="1027569"/>
      </dsp:txXfrm>
    </dsp:sp>
    <dsp:sp modelId="{A01F4FAE-46BA-4707-9B3F-8EDED69D6EC3}">
      <dsp:nvSpPr>
        <dsp:cNvPr id="0" name=""/>
        <dsp:cNvSpPr/>
      </dsp:nvSpPr>
      <dsp:spPr>
        <a:xfrm>
          <a:off x="7536871" y="2879292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Doenças crônicas (Q)</a:t>
          </a:r>
          <a:endParaRPr lang="pt-BR" sz="1600" kern="1200" dirty="0"/>
        </a:p>
      </dsp:txBody>
      <dsp:txXfrm>
        <a:off x="7536871" y="2879292"/>
        <a:ext cx="1712616" cy="1027569"/>
      </dsp:txXfrm>
    </dsp:sp>
    <dsp:sp modelId="{6E80DAF7-D74E-4A1E-9A91-C970224EC55E}">
      <dsp:nvSpPr>
        <dsp:cNvPr id="0" name=""/>
        <dsp:cNvSpPr/>
      </dsp:nvSpPr>
      <dsp:spPr>
        <a:xfrm>
          <a:off x="9420749" y="2879292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Saúde da mulher (R)</a:t>
          </a:r>
          <a:endParaRPr lang="pt-BR" sz="1600" kern="1200" dirty="0"/>
        </a:p>
      </dsp:txBody>
      <dsp:txXfrm>
        <a:off x="9420749" y="2879292"/>
        <a:ext cx="1712616" cy="1027569"/>
      </dsp:txXfrm>
    </dsp:sp>
    <dsp:sp modelId="{32A137E4-3AAD-4D5E-9B17-BD5E9C73BFCF}">
      <dsp:nvSpPr>
        <dsp:cNvPr id="0" name=""/>
        <dsp:cNvSpPr/>
      </dsp:nvSpPr>
      <dsp:spPr>
        <a:xfrm>
          <a:off x="1885237" y="4078124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Atendimento pré-natal (S)</a:t>
          </a:r>
          <a:endParaRPr lang="pt-BR" sz="1600" kern="1200" dirty="0"/>
        </a:p>
      </dsp:txBody>
      <dsp:txXfrm>
        <a:off x="1885237" y="4078124"/>
        <a:ext cx="1712616" cy="1027569"/>
      </dsp:txXfrm>
    </dsp:sp>
    <dsp:sp modelId="{E5451473-68C3-4366-8C6E-B7FD8D660A77}">
      <dsp:nvSpPr>
        <dsp:cNvPr id="0" name=""/>
        <dsp:cNvSpPr/>
      </dsp:nvSpPr>
      <dsp:spPr>
        <a:xfrm>
          <a:off x="3769115" y="4078124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Saúde bucal (U)</a:t>
          </a:r>
          <a:endParaRPr lang="pt-BR" sz="1600" kern="1200" dirty="0"/>
        </a:p>
      </dsp:txBody>
      <dsp:txXfrm>
        <a:off x="3769115" y="4078124"/>
        <a:ext cx="1712616" cy="1027569"/>
      </dsp:txXfrm>
    </dsp:sp>
    <dsp:sp modelId="{79BB3685-1395-4F3B-8567-78B97E63D989}">
      <dsp:nvSpPr>
        <dsp:cNvPr id="0" name=""/>
        <dsp:cNvSpPr/>
      </dsp:nvSpPr>
      <dsp:spPr>
        <a:xfrm>
          <a:off x="5652993" y="4078124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Atendimentos médicos (X)</a:t>
          </a:r>
          <a:endParaRPr lang="pt-BR" sz="1600" kern="1200" dirty="0"/>
        </a:p>
      </dsp:txBody>
      <dsp:txXfrm>
        <a:off x="5652993" y="4078124"/>
        <a:ext cx="1712616" cy="1027569"/>
      </dsp:txXfrm>
    </dsp:sp>
    <dsp:sp modelId="{0CB97371-EAAC-49F4-ABBC-38629F9C2F4C}">
      <dsp:nvSpPr>
        <dsp:cNvPr id="0" name=""/>
        <dsp:cNvSpPr/>
      </dsp:nvSpPr>
      <dsp:spPr>
        <a:xfrm>
          <a:off x="7536871" y="4078124"/>
          <a:ext cx="1712616" cy="1027569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lumMod val="110000"/>
                <a:satMod val="105000"/>
                <a:tint val="67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lumMod val="105000"/>
                <a:satMod val="103000"/>
                <a:tint val="73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105000"/>
                <a:satMod val="109000"/>
                <a:tint val="81000"/>
              </a:schemeClr>
            </a:gs>
          </a:gsLst>
          <a:lin ang="5400000" scaled="0"/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pt-BR" sz="1600" kern="1200" dirty="0" smtClean="0"/>
            <a:t>Informações clínicas (W)</a:t>
          </a:r>
          <a:endParaRPr lang="pt-BR" sz="1600" kern="1200" dirty="0"/>
        </a:p>
      </dsp:txBody>
      <dsp:txXfrm>
        <a:off x="7536871" y="4078124"/>
        <a:ext cx="1712616" cy="10275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D9E263-9857-493C-87AB-76AEC73ED1B0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63192C6-D1F8-4636-B20F-65E15941E4FC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05766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DECFB7B-FB1E-4DCF-B3DD-69231CD5CE5A}" type="datetimeFigureOut">
              <a:rPr lang="pt-BR" smtClean="0"/>
              <a:t>26/03/2024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997A3D-AC07-440E-861A-1A04F9FB110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3520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997A3D-AC07-440E-861A-1A04F9FB110D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202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110324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1530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696539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826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842005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264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69332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2235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theme" Target="../theme/theme6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0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9271D839-9F8D-4166-8A58-6B47D7B554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25"/>
          <a:stretch/>
        </p:blipFill>
        <p:spPr>
          <a:xfrm>
            <a:off x="5879592" y="-1016"/>
            <a:ext cx="6312408" cy="686003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xmlns="" id="{A9858289-CED5-4C74-A56D-1D4E492C6A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662" r="84922"/>
          <a:stretch/>
        </p:blipFill>
        <p:spPr>
          <a:xfrm>
            <a:off x="0" y="4425696"/>
            <a:ext cx="1838325" cy="242417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D712D76B-ED24-4422-88C0-6B7B3C166BD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7021" b="14791"/>
          <a:stretch/>
        </p:blipFill>
        <p:spPr>
          <a:xfrm>
            <a:off x="801046" y="713766"/>
            <a:ext cx="1375226" cy="1147427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xmlns="" id="{D825A9BF-6ACC-43DF-A1B8-755A546813D6}"/>
              </a:ext>
            </a:extLst>
          </p:cNvPr>
          <p:cNvSpPr/>
          <p:nvPr userDrawn="1"/>
        </p:nvSpPr>
        <p:spPr>
          <a:xfrm>
            <a:off x="0" y="2461486"/>
            <a:ext cx="12192000" cy="22383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14797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 xmlns="">
        <p15:guide id="1" orient="horz" pos="2160">
          <p15:clr>
            <a:srgbClr val="F26B43"/>
          </p15:clr>
        </p15:guide>
        <p15:guide id="2" pos="619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9D41864C-5D31-4832-A9DF-D3CE768EAF8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16"/>
            <a:ext cx="12192000" cy="6860031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xmlns="" id="{C8AB8969-F6C8-4E34-9E94-3475775C31C1}"/>
              </a:ext>
            </a:extLst>
          </p:cNvPr>
          <p:cNvSpPr/>
          <p:nvPr userDrawn="1"/>
        </p:nvSpPr>
        <p:spPr>
          <a:xfrm>
            <a:off x="-42881" y="1491915"/>
            <a:ext cx="12255676" cy="4236024"/>
          </a:xfrm>
          <a:prstGeom prst="rect">
            <a:avLst/>
          </a:prstGeom>
          <a:noFill/>
          <a:ln w="19050">
            <a:solidFill>
              <a:srgbClr val="CE7FC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2B68C534-7803-414E-8BA1-6969B51E56A5}"/>
              </a:ext>
            </a:extLst>
          </p:cNvPr>
          <p:cNvSpPr/>
          <p:nvPr userDrawn="1"/>
        </p:nvSpPr>
        <p:spPr>
          <a:xfrm>
            <a:off x="-32080" y="1592300"/>
            <a:ext cx="12244875" cy="4035255"/>
          </a:xfrm>
          <a:prstGeom prst="rect">
            <a:avLst/>
          </a:prstGeom>
          <a:solidFill>
            <a:schemeClr val="bg1"/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xmlns="" id="{1F934283-E523-4C9E-8F73-3053A912931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979" b="14654"/>
          <a:stretch/>
        </p:blipFill>
        <p:spPr>
          <a:xfrm>
            <a:off x="10170133" y="233313"/>
            <a:ext cx="1076987" cy="944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0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>
            <a:extLst>
              <a:ext uri="{FF2B5EF4-FFF2-40B4-BE49-F238E27FC236}">
                <a16:creationId xmlns:a16="http://schemas.microsoft.com/office/drawing/2014/main" xmlns="" id="{A00898C9-9980-4E87-97AC-5E83C2D8FBF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44"/>
          <a:stretch/>
        </p:blipFill>
        <p:spPr>
          <a:xfrm>
            <a:off x="0" y="1"/>
            <a:ext cx="12192001" cy="1014890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xmlns="" id="{C01E83D3-74CC-4611-9013-CE8C448ADC9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2048" b="-5289"/>
          <a:stretch/>
        </p:blipFill>
        <p:spPr>
          <a:xfrm>
            <a:off x="10429388" y="6147910"/>
            <a:ext cx="1449185" cy="524799"/>
          </a:xfrm>
          <a:prstGeom prst="rect">
            <a:avLst/>
          </a:prstGeom>
        </p:spPr>
      </p:pic>
      <p:sp>
        <p:nvSpPr>
          <p:cNvPr id="11" name="Retângulo 10">
            <a:extLst>
              <a:ext uri="{FF2B5EF4-FFF2-40B4-BE49-F238E27FC236}">
                <a16:creationId xmlns:a16="http://schemas.microsoft.com/office/drawing/2014/main" xmlns="" id="{CDF338D4-311E-44C0-92E4-277579AACB1D}"/>
              </a:ext>
            </a:extLst>
          </p:cNvPr>
          <p:cNvSpPr/>
          <p:nvPr userDrawn="1"/>
        </p:nvSpPr>
        <p:spPr>
          <a:xfrm>
            <a:off x="238125" y="1133475"/>
            <a:ext cx="11715750" cy="4895850"/>
          </a:xfrm>
          <a:prstGeom prst="rect">
            <a:avLst/>
          </a:prstGeom>
          <a:noFill/>
          <a:ln>
            <a:solidFill>
              <a:srgbClr val="01B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74605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DBF8A4F7-D892-4805-8A29-0CE7B385A0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2048" b="-5289"/>
          <a:stretch/>
        </p:blipFill>
        <p:spPr>
          <a:xfrm>
            <a:off x="10429388" y="6147910"/>
            <a:ext cx="1449185" cy="52479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xmlns="" id="{4E3AD4BB-7C89-4B5A-AC2F-1BBBBC701D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5244"/>
          <a:stretch/>
        </p:blipFill>
        <p:spPr>
          <a:xfrm>
            <a:off x="0" y="1"/>
            <a:ext cx="12192001" cy="101489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xmlns="" id="{92645399-226D-4406-85F8-4E893C4404A7}"/>
              </a:ext>
            </a:extLst>
          </p:cNvPr>
          <p:cNvSpPr/>
          <p:nvPr userDrawn="1"/>
        </p:nvSpPr>
        <p:spPr>
          <a:xfrm>
            <a:off x="238125" y="1133475"/>
            <a:ext cx="6825866" cy="4895850"/>
          </a:xfrm>
          <a:prstGeom prst="rect">
            <a:avLst/>
          </a:prstGeom>
          <a:noFill/>
          <a:ln>
            <a:solidFill>
              <a:srgbClr val="01B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xmlns="" id="{9A5AD9EF-CC3F-4371-8566-84417E4CB4FC}"/>
              </a:ext>
            </a:extLst>
          </p:cNvPr>
          <p:cNvSpPr/>
          <p:nvPr userDrawn="1"/>
        </p:nvSpPr>
        <p:spPr>
          <a:xfrm>
            <a:off x="7154426" y="1126817"/>
            <a:ext cx="4799449" cy="4895850"/>
          </a:xfrm>
          <a:prstGeom prst="rect">
            <a:avLst/>
          </a:prstGeom>
          <a:noFill/>
          <a:ln>
            <a:solidFill>
              <a:srgbClr val="01B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1841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E3EE433A-86F8-4A74-A106-C929C79F1DD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r="32048" b="-5289"/>
          <a:stretch/>
        </p:blipFill>
        <p:spPr>
          <a:xfrm>
            <a:off x="10429388" y="6147910"/>
            <a:ext cx="1449185" cy="524799"/>
          </a:xfrm>
          <a:prstGeom prst="rect">
            <a:avLst/>
          </a:prstGeom>
        </p:spPr>
      </p:pic>
      <p:sp>
        <p:nvSpPr>
          <p:cNvPr id="4" name="Retângulo 3">
            <a:extLst>
              <a:ext uri="{FF2B5EF4-FFF2-40B4-BE49-F238E27FC236}">
                <a16:creationId xmlns:a16="http://schemas.microsoft.com/office/drawing/2014/main" xmlns="" id="{732D89E6-11FC-4A9B-A724-0DB3487889EC}"/>
              </a:ext>
            </a:extLst>
          </p:cNvPr>
          <p:cNvSpPr/>
          <p:nvPr userDrawn="1"/>
        </p:nvSpPr>
        <p:spPr>
          <a:xfrm>
            <a:off x="228076" y="249219"/>
            <a:ext cx="11729461" cy="5779791"/>
          </a:xfrm>
          <a:prstGeom prst="rect">
            <a:avLst/>
          </a:prstGeom>
          <a:noFill/>
          <a:ln>
            <a:solidFill>
              <a:srgbClr val="01BDC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3950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27150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  <p:sldLayoutId id="214748370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4A6B9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xmlns="" id="{7479D0E5-4192-4B39-8A4A-8E8E696D5864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011"/>
            <a:ext cx="12192000" cy="687802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xmlns="" id="{88CA63F4-93AC-4439-A429-F7459663FB5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00" t="26070" r="39575" b="41409"/>
          <a:stretch/>
        </p:blipFill>
        <p:spPr>
          <a:xfrm>
            <a:off x="4791456" y="1783080"/>
            <a:ext cx="2575502" cy="2236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2171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ge.gov.br/estatisticas/downloads-estatisticas.html?caminho=PNS/2013/Microdados/Documentacao" TargetMode="External"/><Relationship Id="rId2" Type="http://schemas.openxmlformats.org/officeDocument/2006/relationships/hyperlink" Target="https://www.ibge.gov.br/estatisticas/sociais/saude/9160-pesquisa-nacional-de-saude.html?=&amp;t=microdados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hyperlink" Target="https://biblioteca.ibge.gov.br/visualizacao/livros/liv94074.pdf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13AC71C8-4A67-4A33-A6D5-77E00F8EAEB2}"/>
              </a:ext>
            </a:extLst>
          </p:cNvPr>
          <p:cNvSpPr txBox="1"/>
          <p:nvPr/>
        </p:nvSpPr>
        <p:spPr>
          <a:xfrm>
            <a:off x="-3" y="2475952"/>
            <a:ext cx="1219200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5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MODELAGEM E PREPARAÇÃO DE DADOS PARA APRENDIZADO DE </a:t>
            </a:r>
            <a:r>
              <a:rPr lang="pt-BR" sz="5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MÁQUINA</a:t>
            </a:r>
            <a:endParaRPr lang="pt-BR" sz="5000" b="1" dirty="0">
              <a:solidFill>
                <a:srgbClr val="4A6B9E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458C59E6-C7EF-4B6B-BE4D-D770EE53AB4E}"/>
              </a:ext>
            </a:extLst>
          </p:cNvPr>
          <p:cNvSpPr txBox="1"/>
          <p:nvPr/>
        </p:nvSpPr>
        <p:spPr>
          <a:xfrm>
            <a:off x="-2" y="3907113"/>
            <a:ext cx="1219200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000" dirty="0" smtClean="0">
                <a:solidFill>
                  <a:srgbClr val="01BDC4"/>
                </a:solidFill>
                <a:latin typeface="Trebuchet MS" panose="020B0603020202020204" pitchFamily="34" charset="0"/>
              </a:rPr>
              <a:t>Luis Enrique Zárate</a:t>
            </a:r>
            <a:endParaRPr lang="pt-BR" sz="3000" dirty="0">
              <a:solidFill>
                <a:srgbClr val="01BDC4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3967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392" y="1725723"/>
            <a:ext cx="1132925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pt-BR" dirty="0"/>
          </a:p>
        </p:txBody>
      </p:sp>
      <p:sp>
        <p:nvSpPr>
          <p:cNvPr id="3" name="Rectangle 2"/>
          <p:cNvSpPr/>
          <p:nvPr/>
        </p:nvSpPr>
        <p:spPr>
          <a:xfrm>
            <a:off x="580490" y="764705"/>
            <a:ext cx="869398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500" b="1" dirty="0">
                <a:solidFill>
                  <a:srgbClr val="01BDC4"/>
                </a:solidFill>
              </a:rPr>
              <a:t>Procedimentos </a:t>
            </a:r>
            <a:r>
              <a:rPr lang="pt-BR" sz="3500" b="1" dirty="0" smtClean="0">
                <a:solidFill>
                  <a:srgbClr val="01BDC4"/>
                </a:solidFill>
              </a:rPr>
              <a:t>adotados – </a:t>
            </a:r>
            <a:r>
              <a:rPr lang="pt-BR" sz="3500" b="1" dirty="0">
                <a:solidFill>
                  <a:srgbClr val="01BDC4"/>
                </a:solidFill>
              </a:rPr>
              <a:t>Método PICTOREA</a:t>
            </a:r>
          </a:p>
        </p:txBody>
      </p:sp>
      <p:sp>
        <p:nvSpPr>
          <p:cNvPr id="4" name="Rectangle 3"/>
          <p:cNvSpPr/>
          <p:nvPr/>
        </p:nvSpPr>
        <p:spPr>
          <a:xfrm>
            <a:off x="819149" y="1879611"/>
            <a:ext cx="999172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Aplicar técnica de aprendizado de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máquina para construção dos modelos de aprendizado.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Validar e avaliar o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modelo.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6518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911424" y="1045642"/>
            <a:ext cx="10273141" cy="4293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3500" b="1" dirty="0">
                <a:solidFill>
                  <a:srgbClr val="01BDC4"/>
                </a:solidFill>
              </a:rPr>
              <a:t>Observações:</a:t>
            </a:r>
          </a:p>
          <a:p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experiência prática mostra que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diversas bases de dados, inclusive dentro no mesmo domínio de problema, demandam novas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estratégias e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procedimentos. A meta sempre deve ser a </a:t>
            </a:r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obtenção de um conjunto de dados relevante ao </a:t>
            </a:r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problema, de forma a aumentar a representatividade e confiabilidade do modelo.</a:t>
            </a:r>
          </a:p>
          <a:p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É importante enfatizar que os modelos são construídos a partir de uma amostra de dados. Daí sua capacidade de generalização não é totalmente garantida.</a:t>
            </a:r>
            <a:endParaRPr lang="pt-BR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5368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83433BBC-8481-4702-BA12-BCD091ADA0BE}"/>
              </a:ext>
            </a:extLst>
          </p:cNvPr>
          <p:cNvSpPr txBox="1"/>
          <p:nvPr/>
        </p:nvSpPr>
        <p:spPr>
          <a:xfrm>
            <a:off x="-1" y="2434194"/>
            <a:ext cx="12192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Prático e </a:t>
            </a:r>
            <a:r>
              <a:rPr lang="pt-BR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</a:t>
            </a:r>
          </a:p>
          <a:p>
            <a:pPr algn="ctr"/>
            <a:r>
              <a:rPr lang="pt-BR" sz="6000" b="1" dirty="0" smtClean="0">
                <a:solidFill>
                  <a:srgbClr val="4A6B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Uso do ambiente Knime</a:t>
            </a:r>
          </a:p>
          <a:p>
            <a:pPr algn="ctr"/>
            <a:r>
              <a:rPr lang="pt-BR" sz="6000" b="1" dirty="0" smtClean="0">
                <a:solidFill>
                  <a:srgbClr val="4A6B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2</a:t>
            </a:r>
            <a:endParaRPr lang="pt-BR" sz="6000" b="1" dirty="0">
              <a:solidFill>
                <a:srgbClr val="4A6B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9080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81" y="488901"/>
            <a:ext cx="4032448" cy="151216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58073" y="1713792"/>
            <a:ext cx="457781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https://</a:t>
            </a: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www.knime.com</a:t>
            </a:r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5359" y="2010387"/>
            <a:ext cx="53765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i="1" dirty="0"/>
              <a:t>Universität </a:t>
            </a:r>
            <a:r>
              <a:rPr lang="pt-BR" sz="2200" i="1" dirty="0" smtClean="0"/>
              <a:t>Konstanz, Alemanha, 2004</a:t>
            </a:r>
            <a:endParaRPr lang="pt-BR" sz="2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2470820"/>
            <a:ext cx="11932151" cy="423478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267325" y="499772"/>
            <a:ext cx="6616899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O </a:t>
            </a:r>
            <a:r>
              <a:rPr lang="pt-BR" sz="18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KNIME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(Konstanz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Information Miner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),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 é uma plataforma 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de código aberto para 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análise de dados, construção de relatórios e integração de dados. O KNIME integra 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componentes para acesso de dados de diferentes fontes, técnicas de aprendizado de máquina e mineração de dados.</a:t>
            </a:r>
          </a:p>
          <a:p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O </a:t>
            </a:r>
            <a:r>
              <a:rPr lang="pt-BR" sz="1800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KNIME</a:t>
            </a:r>
            <a:r>
              <a:rPr lang="pt-BR" sz="1800" dirty="0" smtClean="0">
                <a:latin typeface="Arial" panose="020B0604020202020204" pitchFamily="34" charset="0"/>
                <a:cs typeface="Arial" panose="020B0604020202020204" pitchFamily="34" charset="0"/>
              </a:rPr>
              <a:t> permite a construção de processos como </a:t>
            </a:r>
            <a:r>
              <a:rPr lang="pt-BR" sz="1800" i="1" dirty="0" smtClean="0">
                <a:latin typeface="Arial" panose="020B0604020202020204" pitchFamily="34" charset="0"/>
                <a:cs typeface="Arial" panose="020B0604020202020204" pitchFamily="34" charset="0"/>
              </a:rPr>
              <a:t>Workflows.</a:t>
            </a:r>
            <a:r>
              <a:rPr lang="pt-BR" sz="18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</p:txBody>
      </p:sp>
    </p:spTree>
    <p:extLst>
      <p:ext uri="{BB962C8B-B14F-4D97-AF65-F5344CB8AC3E}">
        <p14:creationId xmlns:p14="http://schemas.microsoft.com/office/powerpoint/2010/main" val="1353306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83409" y="764705"/>
            <a:ext cx="1032891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500" b="1" dirty="0">
                <a:solidFill>
                  <a:srgbClr val="01BDC4"/>
                </a:solidFill>
              </a:rPr>
              <a:t>Componentes KNIME utilizados no presente </a:t>
            </a:r>
            <a:r>
              <a:rPr lang="pt-BR" sz="3500" b="1" dirty="0" smtClean="0">
                <a:solidFill>
                  <a:srgbClr val="01BDC4"/>
                </a:solidFill>
              </a:rPr>
              <a:t>exercício</a:t>
            </a:r>
            <a:endParaRPr lang="pt-BR" sz="3500" b="1" dirty="0">
              <a:solidFill>
                <a:srgbClr val="01BDC4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67" y="1596034"/>
            <a:ext cx="1446048" cy="104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83" y="1532650"/>
            <a:ext cx="1590653" cy="10724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6614" y="1565147"/>
            <a:ext cx="1446048" cy="106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4342" y="1576984"/>
            <a:ext cx="1831661" cy="100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5506" y="1565147"/>
            <a:ext cx="1783459" cy="1060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3018" y="2716731"/>
            <a:ext cx="1253241" cy="101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6383" y="2733820"/>
            <a:ext cx="1606720" cy="96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840" y="2759223"/>
            <a:ext cx="1847728" cy="976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0742" y="2707206"/>
            <a:ext cx="1140771" cy="10122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0212" y="2657621"/>
            <a:ext cx="1221107" cy="10483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3264" y="3861049"/>
            <a:ext cx="996166" cy="10001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0510" y="3832473"/>
            <a:ext cx="1413913" cy="1217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1483" y="3889622"/>
            <a:ext cx="1317510" cy="9640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6982" y="3859906"/>
            <a:ext cx="1381779" cy="988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6006" y="3746748"/>
            <a:ext cx="1301443" cy="1192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349" y="4992054"/>
            <a:ext cx="1446048" cy="143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6993" y="5182552"/>
            <a:ext cx="1188973" cy="1036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0191" y="5096828"/>
            <a:ext cx="1413913" cy="13496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06459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0" cy="68449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239349" y="167244"/>
            <a:ext cx="4800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Início do Processo – Modelagem conceitual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73695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493" y="0"/>
            <a:ext cx="12205493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39349" y="167244"/>
            <a:ext cx="48005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Início do Processo – Modelagem conceitual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23456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27382" y="836713"/>
            <a:ext cx="11264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Selecionar conceitualmente os atributos </a:t>
            </a:r>
            <a:r>
              <a:rPr lang="pt-BR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relacionadas com o Mapa </a:t>
            </a:r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Conceitual – Total 91 atributos</a:t>
            </a:r>
            <a:endParaRPr lang="pt-BR" dirty="0"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6763506"/>
              </p:ext>
            </p:extLst>
          </p:nvPr>
        </p:nvGraphicFramePr>
        <p:xfrm>
          <a:off x="1103445" y="1632223"/>
          <a:ext cx="10005913" cy="3175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940"/>
                <a:gridCol w="707391"/>
                <a:gridCol w="914824"/>
                <a:gridCol w="914824"/>
                <a:gridCol w="914824"/>
                <a:gridCol w="914824"/>
                <a:gridCol w="914824"/>
                <a:gridCol w="914824"/>
                <a:gridCol w="914824"/>
                <a:gridCol w="988907"/>
                <a:gridCol w="98890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  <a:p>
                      <a:pPr marL="0" algn="l" rtl="0" eaLnBrk="1" latinLnBrk="0" hangingPunct="1"/>
                      <a:endParaRPr kumimoji="0" lang="pt-BR" sz="16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P03903</a:t>
                      </a:r>
                    </a:p>
                    <a:p>
                      <a:pPr marL="0" algn="l" rtl="0" eaLnBrk="1" latinLnBrk="0" hangingPunct="1"/>
                      <a:endParaRPr kumimoji="0" lang="pt-BR" sz="16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P04401</a:t>
                      </a:r>
                    </a:p>
                    <a:p>
                      <a:pPr marL="0" algn="l" rtl="0" eaLnBrk="1" latinLnBrk="0" hangingPunct="1"/>
                      <a:endParaRPr kumimoji="0" lang="pt-BR" sz="1600" kern="1200" dirty="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W00203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C00702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P04403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W00303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C00703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P04101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P04404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W00203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P007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P04102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V001</a:t>
                      </a:r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P008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P02601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P05421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</a:rPr>
                        <a:t>Q06204</a:t>
                      </a:r>
                      <a:endParaRPr lang="pt-BR" sz="1600" dirty="0"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P009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P04301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P05422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P03901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P04302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P03902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rgbClr val="0033CC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W00103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70720" y="4970115"/>
            <a:ext cx="68167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smtClean="0">
                <a:solidFill>
                  <a:srgbClr val="0033CC"/>
                </a:solidFill>
                <a:latin typeface="+mn-lt"/>
              </a:rPr>
              <a:t>V001: Estado UF</a:t>
            </a:r>
          </a:p>
          <a:p>
            <a:r>
              <a:rPr lang="pt-BR" dirty="0" smtClean="0">
                <a:solidFill>
                  <a:srgbClr val="0033CC"/>
                </a:solidFill>
                <a:latin typeface="+mn-lt"/>
              </a:rPr>
              <a:t>Q060: Diagnóstico clínico para Colesterol Alto</a:t>
            </a:r>
            <a:endParaRPr lang="pt-BR" dirty="0">
              <a:solidFill>
                <a:srgbClr val="0033CC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2837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2775" y="879475"/>
            <a:ext cx="8426450" cy="5099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5631" y="5702620"/>
            <a:ext cx="1728193" cy="725841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1624012" y="3902075"/>
            <a:ext cx="8943975" cy="20764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4438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5325" y="854075"/>
            <a:ext cx="8261350" cy="5149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0381" y="5769295"/>
            <a:ext cx="1728193" cy="72584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624012" y="4340225"/>
            <a:ext cx="8943975" cy="2076450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8177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83433BBC-8481-4702-BA12-BCD091ADA0BE}"/>
              </a:ext>
            </a:extLst>
          </p:cNvPr>
          <p:cNvSpPr txBox="1"/>
          <p:nvPr/>
        </p:nvSpPr>
        <p:spPr>
          <a:xfrm>
            <a:off x="-1" y="2434194"/>
            <a:ext cx="12192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Prático e </a:t>
            </a:r>
            <a:r>
              <a:rPr lang="pt-BR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</a:t>
            </a:r>
          </a:p>
          <a:p>
            <a:pPr algn="ctr"/>
            <a:r>
              <a:rPr lang="pt-BR" sz="6000" b="1" dirty="0" smtClean="0">
                <a:solidFill>
                  <a:srgbClr val="4A6B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Uso do ambiente Knime</a:t>
            </a:r>
          </a:p>
          <a:p>
            <a:pPr algn="ctr"/>
            <a:r>
              <a:rPr lang="pt-BR" sz="6000" b="1" dirty="0" smtClean="0">
                <a:solidFill>
                  <a:srgbClr val="4A6B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1</a:t>
            </a:r>
            <a:endParaRPr lang="pt-BR" sz="6000" b="1" dirty="0">
              <a:solidFill>
                <a:srgbClr val="4A6B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7351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8500" y="1289050"/>
            <a:ext cx="8255000" cy="427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956" y="5568950"/>
            <a:ext cx="1728193" cy="7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37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75" y="828675"/>
            <a:ext cx="8096250" cy="520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8956" y="5568950"/>
            <a:ext cx="1728193" cy="725841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624012" y="2359025"/>
            <a:ext cx="8943975" cy="1889125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447714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6750" y="1000125"/>
            <a:ext cx="8318500" cy="4857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6581" y="5683570"/>
            <a:ext cx="1728193" cy="72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9973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83433BBC-8481-4702-BA12-BCD091ADA0BE}"/>
              </a:ext>
            </a:extLst>
          </p:cNvPr>
          <p:cNvSpPr txBox="1"/>
          <p:nvPr/>
        </p:nvSpPr>
        <p:spPr>
          <a:xfrm>
            <a:off x="-1" y="2434194"/>
            <a:ext cx="1219200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60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Exemplo Prático e </a:t>
            </a:r>
            <a:r>
              <a:rPr lang="pt-BR" sz="6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Desafio</a:t>
            </a:r>
          </a:p>
          <a:p>
            <a:pPr algn="ctr"/>
            <a:r>
              <a:rPr lang="pt-BR" sz="6000" b="1" dirty="0" smtClean="0">
                <a:solidFill>
                  <a:srgbClr val="4A6B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Uso do ambiente Knime</a:t>
            </a:r>
          </a:p>
          <a:p>
            <a:pPr algn="ctr"/>
            <a:r>
              <a:rPr lang="pt-BR" sz="6000" b="1" dirty="0" smtClean="0">
                <a:solidFill>
                  <a:srgbClr val="4A6B9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Parte 3</a:t>
            </a:r>
            <a:endParaRPr lang="pt-BR" sz="6000" b="1" dirty="0">
              <a:solidFill>
                <a:srgbClr val="4A6B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7822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347407" y="5642531"/>
            <a:ext cx="98539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33CC"/>
                </a:solidFill>
              </a:rPr>
              <a:t>$P035$ &gt; 2 OR $P038$ = "1" OR $P039$ = "1"  OR $P042$ &gt; 2 OR $P044$ = "1" </a:t>
            </a:r>
            <a:r>
              <a:rPr lang="en-US" dirty="0" smtClean="0">
                <a:solidFill>
                  <a:srgbClr val="0033CC"/>
                </a:solidFill>
              </a:rPr>
              <a:t>=&gt; Act-</a:t>
            </a:r>
            <a:r>
              <a:rPr lang="en-US" dirty="0" err="1" smtClean="0">
                <a:solidFill>
                  <a:srgbClr val="0033CC"/>
                </a:solidFill>
              </a:rPr>
              <a:t>Fis</a:t>
            </a:r>
            <a:r>
              <a:rPr lang="en-US" dirty="0" smtClean="0">
                <a:solidFill>
                  <a:srgbClr val="0033CC"/>
                </a:solidFill>
              </a:rPr>
              <a:t>="S“</a:t>
            </a:r>
          </a:p>
          <a:p>
            <a:endParaRPr lang="en-US" dirty="0">
              <a:solidFill>
                <a:srgbClr val="0033CC"/>
              </a:solidFill>
            </a:endParaRPr>
          </a:p>
          <a:p>
            <a:r>
              <a:rPr lang="en-US" dirty="0">
                <a:solidFill>
                  <a:srgbClr val="0033CC"/>
                </a:solidFill>
              </a:rPr>
              <a:t>NOT ($P035$ &gt; 2 OR $P038$ = "1" OR $P039$ = "1"  OR $P042$ &gt; 2 OR $P044$ = "1") </a:t>
            </a:r>
            <a:r>
              <a:rPr lang="en-US" dirty="0" smtClean="0">
                <a:solidFill>
                  <a:srgbClr val="0033CC"/>
                </a:solidFill>
              </a:rPr>
              <a:t>=&gt; Act-</a:t>
            </a:r>
            <a:r>
              <a:rPr lang="en-US" dirty="0" err="1" smtClean="0">
                <a:solidFill>
                  <a:srgbClr val="0033CC"/>
                </a:solidFill>
              </a:rPr>
              <a:t>Fis</a:t>
            </a:r>
            <a:r>
              <a:rPr lang="en-US" dirty="0" smtClean="0">
                <a:solidFill>
                  <a:srgbClr val="0033CC"/>
                </a:solidFill>
              </a:rPr>
              <a:t>="N</a:t>
            </a:r>
            <a:r>
              <a:rPr lang="en-US" dirty="0">
                <a:solidFill>
                  <a:srgbClr val="0033CC"/>
                </a:solidFill>
              </a:rPr>
              <a:t>" </a:t>
            </a:r>
            <a:endParaRPr lang="pt-BR" dirty="0">
              <a:solidFill>
                <a:srgbClr val="0033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382" y="263700"/>
            <a:ext cx="1056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Fusão de variáveis sobre Atividade Física</a:t>
            </a:r>
            <a:endParaRPr lang="pt-B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4479462"/>
              </p:ext>
            </p:extLst>
          </p:nvPr>
        </p:nvGraphicFramePr>
        <p:xfrm>
          <a:off x="986632" y="692696"/>
          <a:ext cx="10005913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940"/>
                <a:gridCol w="707391"/>
                <a:gridCol w="914824"/>
                <a:gridCol w="914824"/>
                <a:gridCol w="914824"/>
                <a:gridCol w="914824"/>
                <a:gridCol w="914824"/>
                <a:gridCol w="914824"/>
                <a:gridCol w="914824"/>
                <a:gridCol w="988907"/>
                <a:gridCol w="98890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P03903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P04401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W00203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C00702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P035</a:t>
                      </a:r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P04403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W00303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C00703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P04101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P04404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W00203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P007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P04102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V001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P008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P02601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P038</a:t>
                      </a:r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P042</a:t>
                      </a:r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P05421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</a:rPr>
                        <a:t>Q06204</a:t>
                      </a:r>
                      <a:endParaRPr lang="pt-BR" sz="1600" dirty="0"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Act-Fisic</a:t>
                      </a:r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P009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P039</a:t>
                      </a:r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P04301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P05422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P03901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P04302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P03902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P044</a:t>
                      </a:r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W00103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143339" y="3717032"/>
            <a:ext cx="11809312" cy="16004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P35. Quantos dias por semana o(a) sr(a) costuma praticar exercício físico </a:t>
            </a:r>
            <a:r>
              <a:rPr lang="pt-BR" sz="1400" dirty="0" smtClean="0"/>
              <a:t>ou esporte?</a:t>
            </a:r>
          </a:p>
          <a:p>
            <a:r>
              <a:rPr lang="pt-BR" sz="1400" dirty="0"/>
              <a:t>P38. No seu trabalho, o(a) sr(a) </a:t>
            </a:r>
            <a:r>
              <a:rPr lang="pt-BR" sz="1400" dirty="0" smtClean="0"/>
              <a:t>anda bastante </a:t>
            </a:r>
            <a:r>
              <a:rPr lang="pt-BR" sz="1400" dirty="0"/>
              <a:t>a pé</a:t>
            </a:r>
            <a:r>
              <a:rPr lang="pt-BR" sz="1400" dirty="0" smtClean="0"/>
              <a:t>?</a:t>
            </a:r>
          </a:p>
          <a:p>
            <a:r>
              <a:rPr lang="pt-BR" sz="1400" dirty="0"/>
              <a:t>P39. No seu trabalho, o(a) sr(a) </a:t>
            </a:r>
            <a:r>
              <a:rPr lang="pt-BR" sz="1400" dirty="0" smtClean="0"/>
              <a:t>faz faxina </a:t>
            </a:r>
            <a:r>
              <a:rPr lang="pt-BR" sz="1400" dirty="0"/>
              <a:t>pesada, carrega peso ou </a:t>
            </a:r>
            <a:r>
              <a:rPr lang="pt-BR" sz="1400" dirty="0" smtClean="0"/>
              <a:t>faz outra </a:t>
            </a:r>
            <a:r>
              <a:rPr lang="pt-BR" sz="1400" dirty="0"/>
              <a:t>atividade pesada que </a:t>
            </a:r>
            <a:r>
              <a:rPr lang="pt-BR" sz="1400" dirty="0" smtClean="0"/>
              <a:t>requer esforço </a:t>
            </a:r>
            <a:r>
              <a:rPr lang="pt-BR" sz="1400" dirty="0"/>
              <a:t>físico intenso</a:t>
            </a:r>
            <a:r>
              <a:rPr lang="pt-BR" sz="1400" dirty="0" smtClean="0"/>
              <a:t>?</a:t>
            </a:r>
          </a:p>
          <a:p>
            <a:r>
              <a:rPr lang="pt-BR" sz="1400" dirty="0"/>
              <a:t>P42. Nas suas atividades </a:t>
            </a:r>
            <a:r>
              <a:rPr lang="pt-BR" sz="1400" dirty="0" smtClean="0"/>
              <a:t>habituais (</a:t>
            </a:r>
            <a:r>
              <a:rPr lang="pt-BR" sz="1400" dirty="0"/>
              <a:t>tais como ir a algum curso, escola </a:t>
            </a:r>
            <a:r>
              <a:rPr lang="pt-BR" sz="1400" dirty="0" smtClean="0"/>
              <a:t>ou clube </a:t>
            </a:r>
            <a:r>
              <a:rPr lang="pt-BR" sz="1400" dirty="0"/>
              <a:t>ou levar alguém a algum curso</a:t>
            </a:r>
            <a:r>
              <a:rPr lang="pt-BR" sz="1400" dirty="0" smtClean="0"/>
              <a:t>, escola </a:t>
            </a:r>
            <a:r>
              <a:rPr lang="pt-BR" sz="1400" dirty="0"/>
              <a:t>ou clube), quantos dias </a:t>
            </a:r>
            <a:r>
              <a:rPr lang="pt-BR" sz="1400" dirty="0" smtClean="0"/>
              <a:t>por semana </a:t>
            </a:r>
            <a:r>
              <a:rPr lang="pt-BR" sz="1400" dirty="0"/>
              <a:t>o(a) sr(a) faz alguma </a:t>
            </a:r>
            <a:r>
              <a:rPr lang="pt-BR" sz="1400" dirty="0" smtClean="0"/>
              <a:t>atividade que envolva deslocamento </a:t>
            </a:r>
            <a:r>
              <a:rPr lang="pt-BR" sz="1400" dirty="0"/>
              <a:t>a pé </a:t>
            </a:r>
            <a:r>
              <a:rPr lang="pt-BR" sz="1400" dirty="0" smtClean="0"/>
              <a:t>ou bicicleta?</a:t>
            </a:r>
          </a:p>
          <a:p>
            <a:r>
              <a:rPr lang="pt-BR" sz="1400" dirty="0"/>
              <a:t>P44. Nas suas atividades domésticas, o(a) sr(a) </a:t>
            </a:r>
            <a:r>
              <a:rPr lang="pt-BR" sz="1400" dirty="0" smtClean="0"/>
              <a:t>faz faxina </a:t>
            </a:r>
            <a:r>
              <a:rPr lang="pt-BR" sz="1400" dirty="0"/>
              <a:t>pesada, carrega peso ou faz outra atividade</a:t>
            </a:r>
          </a:p>
          <a:p>
            <a:r>
              <a:rPr lang="pt-BR" sz="1400" dirty="0"/>
              <a:t>pesada que requer esforço físico intenso</a:t>
            </a:r>
            <a:r>
              <a:rPr lang="pt-BR" sz="1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3883724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233969" y="5900515"/>
            <a:ext cx="681675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>
                <a:solidFill>
                  <a:srgbClr val="0033CC"/>
                </a:solidFill>
              </a:rPr>
              <a:t>IMC = 10000</a:t>
            </a:r>
            <a:r>
              <a:rPr lang="en-US" dirty="0">
                <a:solidFill>
                  <a:srgbClr val="0033CC"/>
                </a:solidFill>
              </a:rPr>
              <a:t>*($W00103$/($W00203$*$W00203$))</a:t>
            </a:r>
            <a:endParaRPr lang="pt-BR" dirty="0">
              <a:solidFill>
                <a:srgbClr val="0033CC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27382" y="663080"/>
            <a:ext cx="1056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Transformação de Variáveis – Cálculo do IMC</a:t>
            </a:r>
            <a:endParaRPr lang="pt-B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167779"/>
              </p:ext>
            </p:extLst>
          </p:nvPr>
        </p:nvGraphicFramePr>
        <p:xfrm>
          <a:off x="986632" y="1340768"/>
          <a:ext cx="10005913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16940"/>
                <a:gridCol w="707391"/>
                <a:gridCol w="914824"/>
                <a:gridCol w="914824"/>
                <a:gridCol w="914824"/>
                <a:gridCol w="914824"/>
                <a:gridCol w="914824"/>
                <a:gridCol w="914824"/>
                <a:gridCol w="914824"/>
                <a:gridCol w="988907"/>
                <a:gridCol w="98890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P03903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P04401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W00203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C00702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P04403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W00303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C00703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P04101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P04404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V001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P007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P04102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P008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P02601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P05421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</a:rPr>
                        <a:t>Q06204</a:t>
                      </a:r>
                      <a:endParaRPr lang="pt-BR" sz="1600" dirty="0"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P009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P04301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P05422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P03901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P04302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P03902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W00103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867239" y="4420270"/>
            <a:ext cx="10124611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W00101 - Informe o seu peso (primeira pesagem em kg) </a:t>
            </a:r>
            <a:endParaRPr lang="pt-BR" sz="1400" dirty="0" smtClean="0"/>
          </a:p>
          <a:p>
            <a:r>
              <a:rPr lang="pt-BR" sz="1400" dirty="0" smtClean="0"/>
              <a:t>W00102 </a:t>
            </a:r>
            <a:r>
              <a:rPr lang="pt-BR" sz="1400" dirty="0"/>
              <a:t>- Informe o seu peso (segunda pesagem em kg</a:t>
            </a:r>
            <a:r>
              <a:rPr lang="pt-BR" sz="1400" dirty="0" smtClean="0"/>
              <a:t>)</a:t>
            </a:r>
          </a:p>
          <a:p>
            <a:r>
              <a:rPr lang="pt-BR" sz="1400" dirty="0" smtClean="0"/>
              <a:t>W00103 – Média do peso </a:t>
            </a:r>
          </a:p>
          <a:p>
            <a:r>
              <a:rPr lang="pt-BR" sz="1400" dirty="0" smtClean="0"/>
              <a:t>W00201 </a:t>
            </a:r>
            <a:r>
              <a:rPr lang="pt-BR" sz="1400" dirty="0"/>
              <a:t>- Informe a sua altura (primeira medida em cm</a:t>
            </a:r>
            <a:r>
              <a:rPr lang="pt-BR" sz="1400" dirty="0" smtClean="0"/>
              <a:t>)</a:t>
            </a:r>
          </a:p>
          <a:p>
            <a:r>
              <a:rPr lang="pt-BR" sz="1400" dirty="0" smtClean="0"/>
              <a:t>W00202 </a:t>
            </a:r>
            <a:r>
              <a:rPr lang="pt-BR" sz="1400" dirty="0"/>
              <a:t>- Informe a sua altura (segunda medida em cm</a:t>
            </a:r>
            <a:r>
              <a:rPr lang="pt-BR" sz="1400" dirty="0" smtClean="0"/>
              <a:t>)</a:t>
            </a:r>
          </a:p>
          <a:p>
            <a:r>
              <a:rPr lang="pt-BR" sz="1400" dirty="0" smtClean="0"/>
              <a:t>W00202 – Média da altura</a:t>
            </a:r>
          </a:p>
        </p:txBody>
      </p:sp>
    </p:spTree>
    <p:extLst>
      <p:ext uri="{BB962C8B-B14F-4D97-AF65-F5344CB8AC3E}">
        <p14:creationId xmlns:p14="http://schemas.microsoft.com/office/powerpoint/2010/main" val="1007423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23659" y="5649005"/>
            <a:ext cx="68167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 smtClean="0">
                <a:solidFill>
                  <a:srgbClr val="0033CC"/>
                </a:solidFill>
              </a:rPr>
              <a:t>Comid_Saud</a:t>
            </a:r>
            <a:r>
              <a:rPr lang="en-US" dirty="0" smtClean="0">
                <a:solidFill>
                  <a:srgbClr val="0033CC"/>
                </a:solidFill>
              </a:rPr>
              <a:t> = </a:t>
            </a:r>
            <a:r>
              <a:rPr lang="en-US" dirty="0" err="1" smtClean="0">
                <a:solidFill>
                  <a:srgbClr val="0033CC"/>
                </a:solidFill>
              </a:rPr>
              <a:t>max_in_args</a:t>
            </a:r>
            <a:r>
              <a:rPr lang="en-US" dirty="0">
                <a:solidFill>
                  <a:srgbClr val="0033CC"/>
                </a:solidFill>
              </a:rPr>
              <a:t>($P007$,$P010</a:t>
            </a:r>
            <a:r>
              <a:rPr lang="en-US" dirty="0" smtClean="0">
                <a:solidFill>
                  <a:srgbClr val="0033CC"/>
                </a:solidFill>
              </a:rPr>
              <a:t>$)</a:t>
            </a:r>
          </a:p>
          <a:p>
            <a:r>
              <a:rPr lang="pt-BR" dirty="0">
                <a:solidFill>
                  <a:srgbClr val="0033CC"/>
                </a:solidFill>
              </a:rPr>
              <a:t>$Comid_Saud$ = "7" =&gt; "Todos os dias"</a:t>
            </a:r>
          </a:p>
          <a:p>
            <a:r>
              <a:rPr lang="pt-BR" dirty="0">
                <a:solidFill>
                  <a:srgbClr val="0033CC"/>
                </a:solidFill>
              </a:rPr>
              <a:t>NOT ($Comid_Saud$ = "7") =&gt; "Algumas vezes"</a:t>
            </a:r>
          </a:p>
        </p:txBody>
      </p:sp>
      <p:sp>
        <p:nvSpPr>
          <p:cNvPr id="5" name="Rectangle 4"/>
          <p:cNvSpPr/>
          <p:nvPr/>
        </p:nvSpPr>
        <p:spPr>
          <a:xfrm>
            <a:off x="527382" y="692697"/>
            <a:ext cx="1056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Fusão de variáveis relacionados à freq. de alimentar-se com comida saudável</a:t>
            </a:r>
            <a:endParaRPr lang="pt-B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5070206"/>
              </p:ext>
            </p:extLst>
          </p:nvPr>
        </p:nvGraphicFramePr>
        <p:xfrm>
          <a:off x="691358" y="1281033"/>
          <a:ext cx="10871992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79319"/>
                <a:gridCol w="755515"/>
                <a:gridCol w="977060"/>
                <a:gridCol w="977060"/>
                <a:gridCol w="977060"/>
                <a:gridCol w="977060"/>
                <a:gridCol w="977060"/>
                <a:gridCol w="977060"/>
                <a:gridCol w="977060"/>
                <a:gridCol w="1056182"/>
                <a:gridCol w="1241556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P03903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P04401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C00702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P04403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C00703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P04101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P04404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V001</a:t>
                      </a:r>
                      <a:endParaRPr lang="pt-BR" sz="1600" b="1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P007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P04102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P008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P02601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P05421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</a:rPr>
                        <a:t>Q06204</a:t>
                      </a:r>
                      <a:endParaRPr lang="pt-BR" sz="1600" dirty="0"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P009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P04301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P05422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P010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P03901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P04302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P05414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Q06206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P029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P03902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P05407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P05415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562439" y="4409679"/>
            <a:ext cx="11096161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400" dirty="0"/>
              <a:t>P7. Em quantos dias da semana, o(a) sr(a) costuma comer salada de alface </a:t>
            </a:r>
            <a:r>
              <a:rPr lang="pt-BR" sz="1400" dirty="0" smtClean="0"/>
              <a:t>e tomate </a:t>
            </a:r>
            <a:r>
              <a:rPr lang="pt-BR" sz="1400" dirty="0"/>
              <a:t>ou salada de qualquer outra </a:t>
            </a:r>
            <a:r>
              <a:rPr lang="pt-BR" sz="1400" dirty="0" smtClean="0"/>
              <a:t>verdura ou </a:t>
            </a:r>
            <a:r>
              <a:rPr lang="pt-BR" sz="1400" dirty="0"/>
              <a:t>legume cru?</a:t>
            </a:r>
            <a:r>
              <a:rPr lang="pt-BR" sz="1400" dirty="0" smtClean="0"/>
              <a:t>) </a:t>
            </a:r>
          </a:p>
          <a:p>
            <a:r>
              <a:rPr lang="pt-BR" sz="1400" dirty="0"/>
              <a:t>P8. Em geral, quantas vezes por dia o(a) sr(a) come este tipo de salada</a:t>
            </a:r>
            <a:r>
              <a:rPr lang="pt-BR" sz="1400" dirty="0" smtClean="0"/>
              <a:t>?</a:t>
            </a:r>
          </a:p>
          <a:p>
            <a:r>
              <a:rPr lang="pt-BR" sz="1400" dirty="0"/>
              <a:t>P9. Em quantos dias da semana, o(a) sr(a) costuma comer verdura ou </a:t>
            </a:r>
            <a:r>
              <a:rPr lang="pt-BR" sz="1400" dirty="0" smtClean="0"/>
              <a:t>legume cozido</a:t>
            </a:r>
            <a:r>
              <a:rPr lang="pt-BR" sz="1400" dirty="0"/>
              <a:t>, como couve, cenoura, chuchu, berinjela, abobrinha? (</a:t>
            </a:r>
            <a:r>
              <a:rPr lang="pt-BR" sz="1400" i="1" dirty="0"/>
              <a:t>sem contar batata</a:t>
            </a:r>
            <a:r>
              <a:rPr lang="pt-BR" sz="1400" i="1" dirty="0" smtClean="0"/>
              <a:t>, mandioca </a:t>
            </a:r>
            <a:r>
              <a:rPr lang="pt-BR" sz="1400" i="1" dirty="0"/>
              <a:t>ou inhame</a:t>
            </a:r>
            <a:r>
              <a:rPr lang="pt-BR" sz="1400" dirty="0" smtClean="0"/>
              <a:t>)</a:t>
            </a:r>
          </a:p>
          <a:p>
            <a:r>
              <a:rPr lang="pt-BR" sz="1400" dirty="0"/>
              <a:t>P10. Em geral, quantas vezes por dia o(a) sr(a) come verdura ou legume cozido</a:t>
            </a:r>
            <a:r>
              <a:rPr lang="pt-BR" sz="1400" dirty="0" smtClean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7471237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764705"/>
            <a:ext cx="10561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Eliminação de </a:t>
            </a:r>
            <a:r>
              <a:rPr lang="pt-BR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variáveis com dados </a:t>
            </a:r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aussentes significativos e/ou irrelevantes após análise de conhecimento com especialista de domínio</a:t>
            </a:r>
            <a:endParaRPr lang="pt-B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8685995"/>
              </p:ext>
            </p:extLst>
          </p:nvPr>
        </p:nvGraphicFramePr>
        <p:xfrm>
          <a:off x="738983" y="1720696"/>
          <a:ext cx="10681495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2160"/>
                <a:gridCol w="742277"/>
                <a:gridCol w="959940"/>
                <a:gridCol w="959940"/>
                <a:gridCol w="959940"/>
                <a:gridCol w="959940"/>
                <a:gridCol w="959940"/>
                <a:gridCol w="959940"/>
                <a:gridCol w="959940"/>
                <a:gridCol w="1037676"/>
                <a:gridCol w="1219802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P012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P021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rgbClr val="0033CC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P03903</a:t>
                      </a: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rgbClr val="0033CC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P04401</a:t>
                      </a: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P05402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P05408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P05416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C00702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P022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P04403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P05401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P05409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P05417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Q06201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C00703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P04101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P04404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P05402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P05410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P05418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Q06202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6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V001</a:t>
                      </a:r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P04102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P05403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P05411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P05419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Q06203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P017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P02601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P05404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P05412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P05421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</a:rPr>
                        <a:t>Q06204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P04301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P05405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P05413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P05422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Q06205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P019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P03901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P04302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P053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P05406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P05414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P058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Q06206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P029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P03902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P05401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P05407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P05415</a:t>
                      </a:r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2255573" y="5205189"/>
            <a:ext cx="864096" cy="288032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/>
          <p:cNvSpPr txBox="1"/>
          <p:nvPr/>
        </p:nvSpPr>
        <p:spPr>
          <a:xfrm>
            <a:off x="3503711" y="4995262"/>
            <a:ext cx="796888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dirty="0" smtClean="0">
                <a:latin typeface="+mn-lt"/>
              </a:rPr>
              <a:t>Potenciais atributos (removidos) que poderiam aumentar a representatividade</a:t>
            </a:r>
            <a:endParaRPr lang="pt-BR" sz="2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963504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764705"/>
            <a:ext cx="1056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Categorização da variável Idade</a:t>
            </a:r>
            <a:endParaRPr lang="pt-B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990536"/>
              </p:ext>
            </p:extLst>
          </p:nvPr>
        </p:nvGraphicFramePr>
        <p:xfrm>
          <a:off x="777083" y="1347242"/>
          <a:ext cx="10691019" cy="2966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3018"/>
                <a:gridCol w="742939"/>
                <a:gridCol w="960796"/>
                <a:gridCol w="960796"/>
                <a:gridCol w="960796"/>
                <a:gridCol w="960796"/>
                <a:gridCol w="960796"/>
                <a:gridCol w="960796"/>
                <a:gridCol w="960796"/>
                <a:gridCol w="1038601"/>
                <a:gridCol w="1220889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C006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6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6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P013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P025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P026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P03702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P051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P027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6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P028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P03901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P011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600" dirty="0" smtClean="0">
                          <a:latin typeface="+mj-lt"/>
                          <a:cs typeface="Arial" panose="020B0604020202020204" pitchFamily="34" charset="0"/>
                        </a:rPr>
                        <a:t>P020</a:t>
                      </a:r>
                      <a:endParaRPr lang="pt-BR" sz="16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6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6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600" dirty="0"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391477" y="4616177"/>
            <a:ext cx="95050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33CC"/>
                </a:solidFill>
              </a:rPr>
              <a:t>$Idade$ &lt;= 25 =&gt; "Jovem"</a:t>
            </a:r>
          </a:p>
          <a:p>
            <a:r>
              <a:rPr lang="pt-BR" dirty="0">
                <a:solidFill>
                  <a:srgbClr val="0033CC"/>
                </a:solidFill>
              </a:rPr>
              <a:t>$Idade$  &gt;= 26 AND $Idade$ &lt;= 50 =&gt; "Adulto"</a:t>
            </a:r>
          </a:p>
          <a:p>
            <a:r>
              <a:rPr lang="pt-BR" dirty="0">
                <a:solidFill>
                  <a:srgbClr val="0033CC"/>
                </a:solidFill>
              </a:rPr>
              <a:t>$Idade$ &gt;= 51 AND $Idade$ &lt;= 80 =&gt; "Adulto Maior"</a:t>
            </a:r>
          </a:p>
          <a:p>
            <a:r>
              <a:rPr lang="pt-BR" dirty="0">
                <a:solidFill>
                  <a:srgbClr val="0033CC"/>
                </a:solidFill>
              </a:rPr>
              <a:t>$Idade$ &gt;= 81 =&gt; "Idoso"</a:t>
            </a:r>
          </a:p>
        </p:txBody>
      </p:sp>
    </p:spTree>
    <p:extLst>
      <p:ext uri="{BB962C8B-B14F-4D97-AF65-F5344CB8AC3E}">
        <p14:creationId xmlns:p14="http://schemas.microsoft.com/office/powerpoint/2010/main" val="32000954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476673"/>
            <a:ext cx="1056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Renomeação das variáveis</a:t>
            </a:r>
            <a:endParaRPr lang="pt-B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95691767"/>
              </p:ext>
            </p:extLst>
          </p:nvPr>
        </p:nvGraphicFramePr>
        <p:xfrm>
          <a:off x="333375" y="947961"/>
          <a:ext cx="11572875" cy="4851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62050"/>
                <a:gridCol w="1133475"/>
                <a:gridCol w="1250005"/>
                <a:gridCol w="1312220"/>
                <a:gridCol w="1189235"/>
                <a:gridCol w="1299457"/>
                <a:gridCol w="389837"/>
                <a:gridCol w="350681"/>
                <a:gridCol w="1040048"/>
                <a:gridCol w="1124271"/>
                <a:gridCol w="1321596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P013 (Dias-Carne-Ave)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P015 (Dias-Peixe)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P025 (Dias-Alim-Doce)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P03701 (Hr-Exec-Fis)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P016 (Dias-Suco-Natural)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P03702 (Min-Exec-Fis)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P051 (Fumou no passado)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P018 (Dias-Come-Frutas)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P027 (Consumo-Alcoo)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P028 (Dias-cons-BB-Alcoo)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P011 (Dias-Carne-Vermelha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P020 (Dias-BB-Refri)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96381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xmlns="" id="{4711B07D-13B8-4AD0-BA57-798B5805794E}"/>
              </a:ext>
            </a:extLst>
          </p:cNvPr>
          <p:cNvSpPr txBox="1"/>
          <p:nvPr/>
        </p:nvSpPr>
        <p:spPr>
          <a:xfrm>
            <a:off x="512064" y="1429211"/>
            <a:ext cx="6291692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6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Exemplo </a:t>
            </a:r>
            <a:r>
              <a:rPr lang="pt-BR" sz="26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Prático </a:t>
            </a:r>
            <a:r>
              <a:rPr lang="pt-BR" sz="2600" b="1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 </a:t>
            </a:r>
            <a:r>
              <a:rPr lang="pt-BR" sz="2600" b="1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Desafio</a:t>
            </a:r>
            <a:r>
              <a:rPr lang="pt-BR" sz="26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pt-BR" sz="26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Construção de um modelo de aprendizado para descrever o perfil dos indivíduos que sofrem com a doença do “Colesterol Alto”.</a:t>
            </a:r>
          </a:p>
          <a:p>
            <a:r>
              <a:rPr lang="pt-BR" sz="26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pt-BR" sz="26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Objetivo:</a:t>
            </a:r>
            <a:r>
              <a:rPr lang="pt-BR" sz="2600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Aplicar os conceitos de modelagem e preparação de dados para obtenção da base de dados aplicada para descrição do perfil de pessoas que sofrem com “Colesterol Alto”.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xmlns="" id="{5B334139-8DA1-4AF0-8571-128A97E4B6C8}"/>
              </a:ext>
            </a:extLst>
          </p:cNvPr>
          <p:cNvSpPr txBox="1"/>
          <p:nvPr/>
        </p:nvSpPr>
        <p:spPr>
          <a:xfrm>
            <a:off x="443211" y="207336"/>
            <a:ext cx="1017054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500" b="1" dirty="0" smtClean="0">
                <a:solidFill>
                  <a:schemeClr val="bg1"/>
                </a:solidFill>
              </a:rPr>
              <a:t>TÍTULO </a:t>
            </a:r>
            <a:r>
              <a:rPr lang="pt-BR" sz="4500" b="1" dirty="0">
                <a:solidFill>
                  <a:schemeClr val="bg1"/>
                </a:solidFill>
              </a:rPr>
              <a:t>– Exemplo Prático e Desafio</a:t>
            </a:r>
          </a:p>
          <a:p>
            <a:endParaRPr lang="pt-BR" sz="4500" b="1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616" y="1220428"/>
            <a:ext cx="3024336" cy="151216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1640" y="2699791"/>
            <a:ext cx="2592288" cy="14516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9565" y="4351132"/>
            <a:ext cx="4570738" cy="1077388"/>
          </a:xfrm>
          <a:prstGeom prst="rect">
            <a:avLst/>
          </a:prstGeom>
        </p:spPr>
      </p:pic>
      <p:sp>
        <p:nvSpPr>
          <p:cNvPr id="9" name="CaixaDeTexto 4">
            <a:extLst>
              <a:ext uri="{FF2B5EF4-FFF2-40B4-BE49-F238E27FC236}">
                <a16:creationId xmlns:a16="http://schemas.microsoft.com/office/drawing/2014/main" xmlns="" id="{CE433B7E-172C-40E3-A8BF-92686D22587F}"/>
              </a:ext>
            </a:extLst>
          </p:cNvPr>
          <p:cNvSpPr txBox="1"/>
          <p:nvPr/>
        </p:nvSpPr>
        <p:spPr>
          <a:xfrm>
            <a:off x="7236715" y="3932746"/>
            <a:ext cx="47726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i="1" dirty="0">
                <a:solidFill>
                  <a:schemeClr val="bg1">
                    <a:lumMod val="50000"/>
                  </a:schemeClr>
                </a:solidFill>
              </a:rPr>
              <a:t>https://www.ibge.gov.br/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xmlns="" id="{CE433B7E-172C-40E3-A8BF-92686D22587F}"/>
              </a:ext>
            </a:extLst>
          </p:cNvPr>
          <p:cNvSpPr txBox="1"/>
          <p:nvPr/>
        </p:nvSpPr>
        <p:spPr>
          <a:xfrm>
            <a:off x="7141465" y="2513521"/>
            <a:ext cx="47726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i="1" dirty="0" smtClean="0">
                <a:solidFill>
                  <a:schemeClr val="bg1">
                    <a:lumMod val="50000"/>
                  </a:schemeClr>
                </a:solidFill>
              </a:rPr>
              <a:t>https</a:t>
            </a:r>
            <a:r>
              <a:rPr lang="pt-BR" sz="1300" i="1" dirty="0">
                <a:solidFill>
                  <a:schemeClr val="bg1">
                    <a:lumMod val="50000"/>
                  </a:schemeClr>
                </a:solidFill>
              </a:rPr>
              <a:t>://</a:t>
            </a:r>
            <a:r>
              <a:rPr lang="pt-BR" sz="1300" i="1" dirty="0" smtClean="0">
                <a:solidFill>
                  <a:schemeClr val="bg1">
                    <a:lumMod val="50000"/>
                  </a:schemeClr>
                </a:solidFill>
              </a:rPr>
              <a:t>www.knime.com/</a:t>
            </a:r>
            <a:endParaRPr lang="pt-BR" sz="1300" i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CaixaDeTexto 4">
            <a:extLst>
              <a:ext uri="{FF2B5EF4-FFF2-40B4-BE49-F238E27FC236}">
                <a16:creationId xmlns:a16="http://schemas.microsoft.com/office/drawing/2014/main" xmlns="" id="{CE433B7E-172C-40E3-A8BF-92686D22587F}"/>
              </a:ext>
            </a:extLst>
          </p:cNvPr>
          <p:cNvSpPr txBox="1"/>
          <p:nvPr/>
        </p:nvSpPr>
        <p:spPr>
          <a:xfrm>
            <a:off x="7227190" y="5485321"/>
            <a:ext cx="4772638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300" i="1" dirty="0">
                <a:solidFill>
                  <a:schemeClr val="bg1">
                    <a:lumMod val="50000"/>
                  </a:schemeClr>
                </a:solidFill>
              </a:rPr>
              <a:t>licap.icei.pucminas.br</a:t>
            </a:r>
          </a:p>
        </p:txBody>
      </p:sp>
    </p:spTree>
    <p:extLst>
      <p:ext uri="{BB962C8B-B14F-4D97-AF65-F5344CB8AC3E}">
        <p14:creationId xmlns:p14="http://schemas.microsoft.com/office/powerpoint/2010/main" val="1022281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260648"/>
            <a:ext cx="1056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Analisa como </a:t>
            </a:r>
            <a:r>
              <a:rPr lang="pt-BR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frequência de comer carne de boi e de ave se relacionam com o Diagnóstico</a:t>
            </a:r>
            <a:endParaRPr lang="pt-B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681257"/>
              </p:ext>
            </p:extLst>
          </p:nvPr>
        </p:nvGraphicFramePr>
        <p:xfrm>
          <a:off x="485777" y="838994"/>
          <a:ext cx="11277596" cy="448846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409698"/>
                <a:gridCol w="1343025"/>
                <a:gridCol w="1428750"/>
                <a:gridCol w="1241789"/>
                <a:gridCol w="901336"/>
                <a:gridCol w="1190625"/>
                <a:gridCol w="269240"/>
                <a:gridCol w="269240"/>
                <a:gridCol w="1109345"/>
                <a:gridCol w="718274"/>
                <a:gridCol w="1396274"/>
              </a:tblGrid>
              <a:tr h="434622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464391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P013 (Dias-Carne-Ave)</a:t>
                      </a:r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464391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P015 (Dias-Carne-Peixe)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P025 (Dias-Alim-Doce)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P03701 (Hr-Exec-Fis)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464391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P016 (Dias-Suco-Natural)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P03702 (Min-Exec-Fis)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</a:tr>
              <a:tr h="464391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P051 (Fumou no passado)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</a:tr>
              <a:tr h="464391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P018 (Dias-Come-Frutas)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P027 (Consumo-Alcoo)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464391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P028 (Dias-cons-BB-Alcoo)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464391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P011 (Dias-Carne-Vermelha</a:t>
                      </a:r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P020 (Dias-BB-Refri)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</a:rPr>
                        <a:t>Dias-Carne-Av-BBo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800456" y="5422374"/>
            <a:ext cx="8835694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0033CC"/>
                </a:solidFill>
              </a:rPr>
              <a:t>Dias-Carne-Av-Bo = $</a:t>
            </a:r>
            <a:r>
              <a:rPr lang="pt-BR" sz="2000" dirty="0">
                <a:solidFill>
                  <a:srgbClr val="0033CC"/>
                </a:solidFill>
              </a:rPr>
              <a:t>Dias-Carne-Ave$ + $Dias-Carne-Vermelha</a:t>
            </a:r>
            <a:r>
              <a:rPr lang="pt-BR" sz="2000" dirty="0" smtClean="0">
                <a:solidFill>
                  <a:srgbClr val="0033CC"/>
                </a:solidFill>
              </a:rPr>
              <a:t>$</a:t>
            </a:r>
          </a:p>
          <a:p>
            <a:endParaRPr lang="pt-BR" sz="2000" dirty="0" smtClean="0">
              <a:solidFill>
                <a:srgbClr val="0033CC"/>
              </a:solidFill>
            </a:endParaRPr>
          </a:p>
          <a:p>
            <a:r>
              <a:rPr lang="pt-BR" sz="2000" dirty="0" smtClean="0">
                <a:solidFill>
                  <a:srgbClr val="0033CC"/>
                </a:solidFill>
              </a:rPr>
              <a:t>$</a:t>
            </a:r>
            <a:r>
              <a:rPr lang="pt-BR" sz="2000" dirty="0">
                <a:solidFill>
                  <a:srgbClr val="0033CC"/>
                </a:solidFill>
              </a:rPr>
              <a:t>Dias-Carne-Av-Bo$ &lt;= 5 =&gt; "Até5dias"</a:t>
            </a:r>
          </a:p>
          <a:p>
            <a:r>
              <a:rPr lang="pt-BR" sz="2000" dirty="0">
                <a:solidFill>
                  <a:srgbClr val="0033CC"/>
                </a:solidFill>
              </a:rPr>
              <a:t>NOT ($Dias-Carne-Av-Bo$ &lt;= 5) =&gt; "Mais5dias"</a:t>
            </a:r>
          </a:p>
        </p:txBody>
      </p:sp>
    </p:spTree>
    <p:extLst>
      <p:ext uri="{BB962C8B-B14F-4D97-AF65-F5344CB8AC3E}">
        <p14:creationId xmlns:p14="http://schemas.microsoft.com/office/powerpoint/2010/main" val="6373025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260648"/>
            <a:ext cx="1056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Analisa </a:t>
            </a:r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</a:t>
            </a:r>
            <a:r>
              <a:rPr lang="pt-BR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frequência de comer peixe se relaciona com o Diagnóstico</a:t>
            </a:r>
            <a:endParaRPr lang="pt-B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3470238"/>
              </p:ext>
            </p:extLst>
          </p:nvPr>
        </p:nvGraphicFramePr>
        <p:xfrm>
          <a:off x="523871" y="895352"/>
          <a:ext cx="11325229" cy="457676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86453"/>
                <a:gridCol w="1186453"/>
                <a:gridCol w="1294312"/>
                <a:gridCol w="1294312"/>
                <a:gridCol w="755015"/>
                <a:gridCol w="1294312"/>
                <a:gridCol w="360611"/>
                <a:gridCol w="394404"/>
                <a:gridCol w="1186453"/>
                <a:gridCol w="791754"/>
                <a:gridCol w="1581150"/>
              </a:tblGrid>
              <a:tr h="398725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98725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524351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P015 (Dias-Come-Peixe)</a:t>
                      </a:r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P025 (Dias-Alim-Doce)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P03701 (Hr-Exec-Fis)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737369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P016 (Dias-Suco-Natural)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P03702 (Min-Exec-Fis)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</a:tr>
              <a:tr h="524351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P051 (Fumou no passado)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</a:tr>
              <a:tr h="737369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P018 (Dias-Come-Frutas)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P027 (Consumo-Alcoo)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524351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P028 (Dias-cons-BB-Alcoo)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524351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P020 (Dias-BB-Refri)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</a:rPr>
                        <a:t>Dias-Carne-Av-Bo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2159561" y="5673244"/>
            <a:ext cx="825691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0033CC"/>
                </a:solidFill>
              </a:rPr>
              <a:t>Remover: Dias-Come-Peixe</a:t>
            </a:r>
            <a:endParaRPr lang="pt-BR" sz="20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01860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260648"/>
            <a:ext cx="105611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Analisa como a frequência de consumo de sucos naturais e frutas se relacionam com o Diagnóstico</a:t>
            </a:r>
            <a:endParaRPr lang="pt-B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9069078"/>
              </p:ext>
            </p:extLst>
          </p:nvPr>
        </p:nvGraphicFramePr>
        <p:xfrm>
          <a:off x="800101" y="971550"/>
          <a:ext cx="11010897" cy="43856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42640"/>
                <a:gridCol w="1142640"/>
                <a:gridCol w="1246517"/>
                <a:gridCol w="1246517"/>
                <a:gridCol w="727135"/>
                <a:gridCol w="1246517"/>
                <a:gridCol w="347295"/>
                <a:gridCol w="379840"/>
                <a:gridCol w="1142640"/>
                <a:gridCol w="934887"/>
                <a:gridCol w="1454269"/>
              </a:tblGrid>
              <a:tr h="362165"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2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2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62165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506039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P025 (Dias-Alim-Doce)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P03701 (Hr-Exec-Fis)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rgbClr val="0033CC"/>
                          </a:solidFill>
                        </a:rPr>
                        <a:t>Dias-Comid-Natur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714407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P016 (Dias-Suco-Natural)</a:t>
                      </a:r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P03702 (Min-Exec-Fis)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</a:tr>
              <a:tr h="506039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P051 (Fumou no passado)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</a:tr>
              <a:tr h="714407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P018 (Dias-Come-Frutas)</a:t>
                      </a:r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P027 (Consumo-Alcoo)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714407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P028 (Dias-cons-BB-Alcoo)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506039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P020 (Dias-BB-Refri)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rgbClr val="0033CC"/>
                          </a:solidFill>
                          <a:latin typeface="+mj-lt"/>
                        </a:rPr>
                        <a:t>Dias-Carne-Av-Bo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080592" y="5385793"/>
            <a:ext cx="1033035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0033CC"/>
                </a:solidFill>
              </a:rPr>
              <a:t>Dias-Comid-Natur = $</a:t>
            </a:r>
            <a:r>
              <a:rPr lang="pt-BR" sz="2000" dirty="0">
                <a:solidFill>
                  <a:srgbClr val="0033CC"/>
                </a:solidFill>
              </a:rPr>
              <a:t>Dias-Suco-Natural$ + $Dias-Come-Frutas</a:t>
            </a:r>
            <a:r>
              <a:rPr lang="pt-BR" sz="2000" dirty="0" smtClean="0">
                <a:solidFill>
                  <a:srgbClr val="0033CC"/>
                </a:solidFill>
              </a:rPr>
              <a:t>$</a:t>
            </a:r>
          </a:p>
          <a:p>
            <a:endParaRPr lang="pt-BR" sz="2000" dirty="0">
              <a:solidFill>
                <a:srgbClr val="0033CC"/>
              </a:solidFill>
            </a:endParaRPr>
          </a:p>
          <a:p>
            <a:r>
              <a:rPr lang="pt-BR" sz="2000" dirty="0">
                <a:solidFill>
                  <a:srgbClr val="0033CC"/>
                </a:solidFill>
              </a:rPr>
              <a:t>$Dias-Comid-Natur$ &lt;= 6 =&gt; "Até6dias"</a:t>
            </a:r>
          </a:p>
          <a:p>
            <a:r>
              <a:rPr lang="pt-BR" sz="2000" dirty="0">
                <a:solidFill>
                  <a:srgbClr val="0033CC"/>
                </a:solidFill>
              </a:rPr>
              <a:t>NOT ($Dias-Comid-Natur$ &lt;= 6) =&gt; "Mais6dias"</a:t>
            </a:r>
          </a:p>
        </p:txBody>
      </p:sp>
    </p:spTree>
    <p:extLst>
      <p:ext uri="{BB962C8B-B14F-4D97-AF65-F5344CB8AC3E}">
        <p14:creationId xmlns:p14="http://schemas.microsoft.com/office/powerpoint/2010/main" val="29641551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260648"/>
            <a:ext cx="1056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Analisa </a:t>
            </a:r>
            <a:r>
              <a:rPr lang="pt-BR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como </a:t>
            </a:r>
            <a:r>
              <a:rPr lang="pt-BR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frequência de consumo de refrigerantes se relaciona com o Diagnóstico</a:t>
            </a:r>
            <a:endParaRPr lang="pt-B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928524"/>
              </p:ext>
            </p:extLst>
          </p:nvPr>
        </p:nvGraphicFramePr>
        <p:xfrm>
          <a:off x="1103446" y="867569"/>
          <a:ext cx="10081119" cy="402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056117"/>
                <a:gridCol w="1272548"/>
                <a:gridCol w="1025199"/>
                <a:gridCol w="598032"/>
                <a:gridCol w="1136669"/>
                <a:gridCol w="288032"/>
                <a:gridCol w="288032"/>
                <a:gridCol w="960107"/>
                <a:gridCol w="672075"/>
                <a:gridCol w="1097612"/>
                <a:gridCol w="1110632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2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2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Dias-Bebe-Refri-Faixa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 smtClean="0">
                          <a:solidFill>
                            <a:srgbClr val="0033CC"/>
                          </a:solidFill>
                        </a:rPr>
                        <a:t>Dias-Comid-Natur</a:t>
                      </a:r>
                      <a:endParaRPr kumimoji="0" lang="pt-BR" sz="12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P025 (Dias-Alim-Doce)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P03701 (Hr-Exec-Fis)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P03702 (Min-Exec-Fis)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2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P051 (Fumou no passado)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2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P027 (Consumo-Alcoo)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P028 (Dias-cons-BB-Alcoo)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P020 (Dias-BB-Refri)</a:t>
                      </a:r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rgbClr val="0033CC"/>
                          </a:solidFill>
                          <a:latin typeface="+mj-lt"/>
                        </a:rPr>
                        <a:t>Dias-Carne-Av-Bo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106885" y="5140792"/>
            <a:ext cx="92372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33CC"/>
                </a:solidFill>
              </a:rPr>
              <a:t>$Dias-Bebe-Refri$ &lt;= 3 =&gt; "Até3dias"</a:t>
            </a:r>
          </a:p>
          <a:p>
            <a:r>
              <a:rPr lang="pt-BR" sz="2000" dirty="0">
                <a:solidFill>
                  <a:srgbClr val="0033CC"/>
                </a:solidFill>
              </a:rPr>
              <a:t>$Dias-Bebe-Refri$ &gt;= 4 AND $Dias-Bebe-Refri$ &lt;=6 =&gt; "De4a6dias"</a:t>
            </a:r>
          </a:p>
          <a:p>
            <a:r>
              <a:rPr lang="pt-BR" sz="2000" dirty="0">
                <a:solidFill>
                  <a:srgbClr val="0033CC"/>
                </a:solidFill>
              </a:rPr>
              <a:t>$Dias-Bebe-Refri$ &gt;= 7 =&gt; "TodosDias"</a:t>
            </a:r>
          </a:p>
        </p:txBody>
      </p:sp>
    </p:spTree>
    <p:extLst>
      <p:ext uri="{BB962C8B-B14F-4D97-AF65-F5344CB8AC3E}">
        <p14:creationId xmlns:p14="http://schemas.microsoft.com/office/powerpoint/2010/main" val="31945955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260648"/>
            <a:ext cx="105611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Analisa  como a frequência de consumo de doces relaciona com o Diagnóstico</a:t>
            </a:r>
            <a:endParaRPr lang="pt-BR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212753"/>
              </p:ext>
            </p:extLst>
          </p:nvPr>
        </p:nvGraphicFramePr>
        <p:xfrm>
          <a:off x="704851" y="1039019"/>
          <a:ext cx="10848974" cy="39014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9942"/>
                <a:gridCol w="665932"/>
                <a:gridCol w="1590675"/>
                <a:gridCol w="1352713"/>
                <a:gridCol w="643583"/>
                <a:gridCol w="1223247"/>
                <a:gridCol w="309970"/>
                <a:gridCol w="309970"/>
                <a:gridCol w="1033237"/>
                <a:gridCol w="723265"/>
                <a:gridCol w="1181214"/>
                <a:gridCol w="1195226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Dias-Bebe-Refri-Faixa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Dias-Alim-Doces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P025 (Dias-Alim-Doce)</a:t>
                      </a:r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P03701 (Hr-Exec-Fis)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b="1" dirty="0" smtClean="0">
                          <a:solidFill>
                            <a:srgbClr val="0033CC"/>
                          </a:solidFill>
                        </a:rPr>
                        <a:t>Dias-Comid-Natur</a:t>
                      </a:r>
                      <a:endParaRPr kumimoji="0" lang="pt-BR" sz="13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P03702 (Min-Exec-Fis)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P051 (Fumou no passado)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P027 (Consumo-Alcoo)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P028 (Dias-cons-BB-Alcoo)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</a:rPr>
                        <a:t>Dias-Carne-Av-Bo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116410" y="5126355"/>
            <a:ext cx="889436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33CC"/>
                </a:solidFill>
              </a:rPr>
              <a:t>$Dias-Alim-Doces$ &lt;= 2 =&gt; "Até2dias"</a:t>
            </a:r>
          </a:p>
          <a:p>
            <a:r>
              <a:rPr lang="pt-BR" sz="2000" dirty="0">
                <a:solidFill>
                  <a:srgbClr val="0033CC"/>
                </a:solidFill>
              </a:rPr>
              <a:t>$Dias-Alim-Doces$ &gt;= 3 AND $Dias-Alim-Doces$ &lt;=5 =&gt; "De3a5dias"</a:t>
            </a:r>
          </a:p>
          <a:p>
            <a:r>
              <a:rPr lang="pt-BR" sz="2000" dirty="0">
                <a:solidFill>
                  <a:srgbClr val="0033CC"/>
                </a:solidFill>
              </a:rPr>
              <a:t>$Dias-Alim-Doces$ &gt;= 6 =&gt; "TodosDias"</a:t>
            </a:r>
          </a:p>
        </p:txBody>
      </p:sp>
    </p:spTree>
    <p:extLst>
      <p:ext uri="{BB962C8B-B14F-4D97-AF65-F5344CB8AC3E}">
        <p14:creationId xmlns:p14="http://schemas.microsoft.com/office/powerpoint/2010/main" val="24358528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260648"/>
            <a:ext cx="105611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Analisa como a frequência de troca de comida saudável por industrializada se relaciona com o Diagnóstico</a:t>
            </a:r>
            <a:endParaRPr lang="pt-BR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1725756"/>
              </p:ext>
            </p:extLst>
          </p:nvPr>
        </p:nvGraphicFramePr>
        <p:xfrm>
          <a:off x="352426" y="1000919"/>
          <a:ext cx="11439525" cy="4145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53687"/>
                <a:gridCol w="832212"/>
                <a:gridCol w="1676400"/>
                <a:gridCol w="1297177"/>
                <a:gridCol w="678615"/>
                <a:gridCol w="1289832"/>
                <a:gridCol w="326844"/>
                <a:gridCol w="326844"/>
                <a:gridCol w="1089479"/>
                <a:gridCol w="762635"/>
                <a:gridCol w="1245513"/>
                <a:gridCol w="1260287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Dias-Bebe-Refri-Faixa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Dias-Alim-Doces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P03701 (Hr-Exec-Fis)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 smtClean="0">
                          <a:solidFill>
                            <a:srgbClr val="0033CC"/>
                          </a:solidFill>
                        </a:rPr>
                        <a:t>Dias-Comid-Natur</a:t>
                      </a:r>
                      <a:endParaRPr kumimoji="0" lang="pt-BR" sz="1400" b="0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pt-BR" sz="1300" kern="1200" dirty="0" smtClean="0">
                          <a:solidFill>
                            <a:srgbClr val="0033CC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300" kern="1200" dirty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P03702 (Min-Exec-Fis)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dirty="0" smtClean="0">
                          <a:solidFill>
                            <a:srgbClr val="0033CC"/>
                          </a:solidFill>
                        </a:rPr>
                        <a:t>Dias-Comid-SauxIndus</a:t>
                      </a:r>
                      <a:endParaRPr kumimoji="0" lang="pt-BR" sz="1400" b="0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P051 (Fumou no passado)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P027 (Consumo-Alcoo)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P028 (Dias-cons-BB-Alcoo)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400" dirty="0" smtClean="0"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400" b="1" dirty="0" smtClean="0">
                          <a:solidFill>
                            <a:srgbClr val="0033CC"/>
                          </a:solidFill>
                          <a:latin typeface="+mj-lt"/>
                        </a:rPr>
                        <a:t>Dias-Carne-Av-Bo</a:t>
                      </a:r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135460" y="5477174"/>
            <a:ext cx="92182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33CC"/>
                </a:solidFill>
              </a:rPr>
              <a:t>$Dias-Comid-SauxIndus$ &lt;= 1 =&gt; "Até1dias"</a:t>
            </a:r>
          </a:p>
          <a:p>
            <a:r>
              <a:rPr lang="pt-BR" sz="2000" dirty="0">
                <a:solidFill>
                  <a:srgbClr val="0033CC"/>
                </a:solidFill>
              </a:rPr>
              <a:t>$Dias-Comid-SauxIndus$ &gt;= 2 AND $Dias-Comid-SauxIndus$ &lt;=6 =&gt; "De2a6dias"</a:t>
            </a:r>
          </a:p>
          <a:p>
            <a:r>
              <a:rPr lang="pt-BR" sz="2000" dirty="0">
                <a:solidFill>
                  <a:srgbClr val="0033CC"/>
                </a:solidFill>
              </a:rPr>
              <a:t>$Dias-Comid-SauxIndus$ &gt;= 6 =&gt; "TodosDias"</a:t>
            </a:r>
          </a:p>
        </p:txBody>
      </p:sp>
    </p:spTree>
    <p:extLst>
      <p:ext uri="{BB962C8B-B14F-4D97-AF65-F5344CB8AC3E}">
        <p14:creationId xmlns:p14="http://schemas.microsoft.com/office/powerpoint/2010/main" val="129446399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260648"/>
            <a:ext cx="1056117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Analisa como se o hábito de consumo de bebida alcoólica se relacionam com o Diagnóstico</a:t>
            </a:r>
            <a:endParaRPr lang="pt-BR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7681309"/>
              </p:ext>
            </p:extLst>
          </p:nvPr>
        </p:nvGraphicFramePr>
        <p:xfrm>
          <a:off x="789121" y="968532"/>
          <a:ext cx="10717078" cy="449799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12405"/>
                <a:gridCol w="817799"/>
                <a:gridCol w="1362075"/>
                <a:gridCol w="1385566"/>
                <a:gridCol w="635758"/>
                <a:gridCol w="1208375"/>
                <a:gridCol w="306202"/>
                <a:gridCol w="306202"/>
                <a:gridCol w="1020675"/>
                <a:gridCol w="714472"/>
                <a:gridCol w="1166854"/>
                <a:gridCol w="1180695"/>
              </a:tblGrid>
              <a:tr h="488499"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Dias-Bebe-Refri-Faixa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488499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Dias-Alim-Doces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488499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P03701 (Hr-Exec-Fis)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Cons-Bebida-Alc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683899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P03702 (Min-Exec-Fis)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b="1" dirty="0" smtClean="0">
                          <a:solidFill>
                            <a:srgbClr val="0033CC"/>
                          </a:solidFill>
                        </a:rPr>
                        <a:t>Dias-Comid-Natur</a:t>
                      </a:r>
                      <a:endParaRPr kumimoji="0" lang="pt-BR" sz="13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488499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P051 (Fumou no passado)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488499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P027 (Consumo-Alcoo)</a:t>
                      </a:r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683899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P028 (Dias-cons-BB-Alcoo)</a:t>
                      </a:r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488499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</a:rPr>
                        <a:t>Dias-Carne-Av-Bo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2" name="Rectangle 1"/>
          <p:cNvSpPr/>
          <p:nvPr/>
        </p:nvSpPr>
        <p:spPr>
          <a:xfrm>
            <a:off x="1259285" y="5494824"/>
            <a:ext cx="84562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>
                <a:solidFill>
                  <a:srgbClr val="0033CC"/>
                </a:solidFill>
              </a:rPr>
              <a:t>$Cons-Bebida-Alc$ = 1 =&gt; "Nunca"</a:t>
            </a:r>
          </a:p>
          <a:p>
            <a:r>
              <a:rPr lang="pt-BR" sz="2000" dirty="0">
                <a:solidFill>
                  <a:srgbClr val="0033CC"/>
                </a:solidFill>
              </a:rPr>
              <a:t>$Cons-Bebida-Alc$ = 2 =&gt; "UmaMes"</a:t>
            </a:r>
          </a:p>
          <a:p>
            <a:r>
              <a:rPr lang="pt-BR" sz="2000" dirty="0">
                <a:solidFill>
                  <a:srgbClr val="0033CC"/>
                </a:solidFill>
              </a:rPr>
              <a:t>$Cons-Bebida-Alc$ = 3 =&gt; "MaisMes"</a:t>
            </a:r>
          </a:p>
        </p:txBody>
      </p:sp>
    </p:spTree>
    <p:extLst>
      <p:ext uri="{BB962C8B-B14F-4D97-AF65-F5344CB8AC3E}">
        <p14:creationId xmlns:p14="http://schemas.microsoft.com/office/powerpoint/2010/main" val="298216485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260648"/>
            <a:ext cx="10561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Analisa como o hábito de fumar </a:t>
            </a:r>
            <a:r>
              <a:rPr lang="pt-BR" sz="20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 </a:t>
            </a:r>
            <a:r>
              <a:rPr lang="pt-BR" sz="2000" b="1" dirty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relacionam com o Diagnóstico</a:t>
            </a:r>
            <a:endParaRPr lang="pt-BR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698918"/>
              </p:ext>
            </p:extLst>
          </p:nvPr>
        </p:nvGraphicFramePr>
        <p:xfrm>
          <a:off x="1103445" y="905669"/>
          <a:ext cx="10177131" cy="437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056117"/>
                <a:gridCol w="1272548"/>
                <a:gridCol w="1025199"/>
                <a:gridCol w="598032"/>
                <a:gridCol w="1136669"/>
                <a:gridCol w="288032"/>
                <a:gridCol w="288032"/>
                <a:gridCol w="960107"/>
                <a:gridCol w="672075"/>
                <a:gridCol w="1097612"/>
                <a:gridCol w="120664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Dias-Bebe-Refri-Faixa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Dias-Alim-Doces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3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Cons-Bebida-Alc</a:t>
                      </a:r>
                      <a:endParaRPr kumimoji="0" lang="pt-BR" sz="1300" b="1" kern="1200" dirty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b="1" dirty="0" smtClean="0">
                          <a:solidFill>
                            <a:srgbClr val="0033CC"/>
                          </a:solidFill>
                        </a:rPr>
                        <a:t>Dias-Comid-Natur</a:t>
                      </a:r>
                      <a:endParaRPr kumimoji="0" lang="pt-BR" sz="13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P051 (Fumou no passado)</a:t>
                      </a:r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33CC"/>
                          </a:solidFill>
                          <a:latin typeface="+mj-lt"/>
                        </a:rPr>
                        <a:t>Dias-Carne-Av-Bo</a:t>
                      </a:r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054788" y="5397018"/>
            <a:ext cx="8256917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dirty="0">
                <a:solidFill>
                  <a:srgbClr val="0033CC"/>
                </a:solidFill>
              </a:rPr>
              <a:t>$Fuma-Atualmen$ = "1" =&gt; "Diariamente"</a:t>
            </a:r>
          </a:p>
          <a:p>
            <a:r>
              <a:rPr lang="pt-BR" sz="2200" dirty="0">
                <a:solidFill>
                  <a:srgbClr val="0033CC"/>
                </a:solidFill>
              </a:rPr>
              <a:t>$Fuma-Atualmen$ = "2" =&gt; "MenosQ-Diariamente"</a:t>
            </a:r>
          </a:p>
          <a:p>
            <a:r>
              <a:rPr lang="pt-BR" sz="2200" dirty="0">
                <a:solidFill>
                  <a:srgbClr val="0033CC"/>
                </a:solidFill>
              </a:rPr>
              <a:t>$Fuma-Atualmen$ = "3" =&gt; "Não-Fuma"</a:t>
            </a:r>
            <a:endParaRPr lang="pt-BR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86675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580618"/>
            <a:ext cx="10561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Remove informação sobre exercícios físicos e de comida saudável</a:t>
            </a:r>
            <a:endParaRPr lang="pt-BR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5016997"/>
              </p:ext>
            </p:extLst>
          </p:nvPr>
        </p:nvGraphicFramePr>
        <p:xfrm>
          <a:off x="1103445" y="1394688"/>
          <a:ext cx="10177131" cy="30937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76064"/>
                <a:gridCol w="1056117"/>
                <a:gridCol w="1272548"/>
                <a:gridCol w="1025199"/>
                <a:gridCol w="598032"/>
                <a:gridCol w="1136669"/>
                <a:gridCol w="288032"/>
                <a:gridCol w="288032"/>
                <a:gridCol w="960107"/>
                <a:gridCol w="672075"/>
                <a:gridCol w="1097612"/>
                <a:gridCol w="1206644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0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0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0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0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Dias-Bebe-Refri-Faixa</a:t>
                      </a:r>
                      <a:endParaRPr lang="pt-BR" sz="10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0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Dias-Alim-Doces</a:t>
                      </a:r>
                      <a:endParaRPr lang="pt-BR" sz="10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P03701 (Hr-Exec-Fis)</a:t>
                      </a:r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0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0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Cons-Bebida-Alc</a:t>
                      </a:r>
                      <a:endParaRPr kumimoji="0" lang="pt-BR" sz="1000" b="1" kern="1200" dirty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0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P03702 (Min-Exec-Fis)</a:t>
                      </a:r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0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b="1" dirty="0" smtClean="0">
                          <a:solidFill>
                            <a:srgbClr val="0033CC"/>
                          </a:solidFill>
                        </a:rPr>
                        <a:t>Dias-Comid-Natur</a:t>
                      </a:r>
                      <a:endParaRPr kumimoji="0" lang="pt-BR" sz="10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0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0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Comid-Saud</a:t>
                      </a:r>
                      <a:endParaRPr lang="pt-BR" sz="10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000" dirty="0" smtClean="0"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0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0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0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0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0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0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1" dirty="0" smtClean="0">
                          <a:solidFill>
                            <a:srgbClr val="0033CC"/>
                          </a:solidFill>
                          <a:latin typeface="+mj-lt"/>
                        </a:rPr>
                        <a:t>Dias-Carne-Av-Bo</a:t>
                      </a:r>
                      <a:endParaRPr lang="pt-BR" sz="10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0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159562" y="4854093"/>
            <a:ext cx="825691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dirty="0" smtClean="0">
                <a:solidFill>
                  <a:srgbClr val="0033CC"/>
                </a:solidFill>
              </a:rPr>
              <a:t>Remover: </a:t>
            </a:r>
            <a:r>
              <a:rPr lang="pt-BR" sz="2000" dirty="0" smtClean="0">
                <a:solidFill>
                  <a:srgbClr val="0033CC"/>
                </a:solidFill>
                <a:cs typeface="Arial" panose="020B0604020202020204" pitchFamily="34" charset="0"/>
              </a:rPr>
              <a:t>Hr-Exec-Fis &amp; Min-Exec-Fis</a:t>
            </a:r>
          </a:p>
          <a:p>
            <a:endParaRPr lang="pt-BR" sz="2000" dirty="0">
              <a:solidFill>
                <a:srgbClr val="0033CC"/>
              </a:solidFill>
              <a:cs typeface="Arial" panose="020B0604020202020204" pitchFamily="34" charset="0"/>
            </a:endParaRPr>
          </a:p>
          <a:p>
            <a:r>
              <a:rPr lang="pt-BR" sz="2000" dirty="0" smtClean="0">
                <a:solidFill>
                  <a:srgbClr val="0033CC"/>
                </a:solidFill>
                <a:cs typeface="Arial" panose="020B0604020202020204" pitchFamily="34" charset="0"/>
              </a:rPr>
              <a:t>Remover: Comid-Saud </a:t>
            </a:r>
            <a:endParaRPr lang="pt-BR" sz="20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480849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580618"/>
            <a:ext cx="10561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Categoriza IMC</a:t>
            </a:r>
            <a:endParaRPr lang="pt-BR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9469902"/>
              </p:ext>
            </p:extLst>
          </p:nvPr>
        </p:nvGraphicFramePr>
        <p:xfrm>
          <a:off x="495299" y="1161703"/>
          <a:ext cx="11239500" cy="3312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42232"/>
                <a:gridCol w="1060330"/>
                <a:gridCol w="1405386"/>
                <a:gridCol w="1132217"/>
                <a:gridCol w="660459"/>
                <a:gridCol w="1255324"/>
                <a:gridCol w="318099"/>
                <a:gridCol w="318099"/>
                <a:gridCol w="1060330"/>
                <a:gridCol w="742232"/>
                <a:gridCol w="1212189"/>
                <a:gridCol w="1332603"/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200" b="1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200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200" kern="1200" dirty="0" smtClean="0">
                        <a:solidFill>
                          <a:schemeClr val="tx1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2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Dias-Bebe-Refri-Faixa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Dias-Alim-Doces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2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Cons-Bebida-Alc</a:t>
                      </a:r>
                      <a:endParaRPr kumimoji="0" lang="pt-BR" sz="1200" b="1" kern="1200" dirty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200" b="1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200" b="1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 smtClean="0">
                          <a:solidFill>
                            <a:srgbClr val="0033CC"/>
                          </a:solidFill>
                        </a:rPr>
                        <a:t>Dias-Comid-Natur</a:t>
                      </a:r>
                      <a:endParaRPr kumimoji="0" lang="pt-BR" sz="12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kern="1200" dirty="0" smtClean="0">
                          <a:solidFill>
                            <a:srgbClr val="0033CC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2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200" dirty="0" smtClean="0">
                          <a:solidFill>
                            <a:schemeClr val="tx1"/>
                          </a:solidFill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200" b="1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chemeClr val="tx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200" b="1" kern="1200" dirty="0" smtClean="0">
                          <a:solidFill>
                            <a:schemeClr val="tx1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 smtClean="0">
                          <a:solidFill>
                            <a:srgbClr val="0033CC"/>
                          </a:solidFill>
                          <a:latin typeface="+mj-lt"/>
                        </a:rPr>
                        <a:t>Dias-Carne-Av-Bo</a:t>
                      </a:r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2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1746582" y="4783435"/>
            <a:ext cx="765459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>
                <a:solidFill>
                  <a:srgbClr val="0033CC"/>
                </a:solidFill>
              </a:rPr>
              <a:t>$IMC$ &lt; 18.5 =&gt; "Magreza"</a:t>
            </a:r>
          </a:p>
          <a:p>
            <a:r>
              <a:rPr lang="pt-BR" sz="1800" dirty="0">
                <a:solidFill>
                  <a:srgbClr val="0033CC"/>
                </a:solidFill>
              </a:rPr>
              <a:t>$IMC$ &gt;= 18.5 AND $IMC$ &lt;=24.9 =&gt; "Saudável"</a:t>
            </a:r>
          </a:p>
          <a:p>
            <a:r>
              <a:rPr lang="pt-BR" sz="1800" dirty="0">
                <a:solidFill>
                  <a:srgbClr val="0033CC"/>
                </a:solidFill>
              </a:rPr>
              <a:t>$IMC$ &gt;= 25.0 AND $IMC$ &lt;=29.9 =&gt; "Sobre-Peso"</a:t>
            </a:r>
          </a:p>
          <a:p>
            <a:r>
              <a:rPr lang="pt-BR" sz="1800" dirty="0">
                <a:solidFill>
                  <a:srgbClr val="0033CC"/>
                </a:solidFill>
              </a:rPr>
              <a:t>$IMC$ &gt;= 30.0 AND $IMC$ &lt;=34.9 =&gt; "Obesidade 1"</a:t>
            </a:r>
          </a:p>
          <a:p>
            <a:r>
              <a:rPr lang="pt-BR" sz="1800" dirty="0">
                <a:solidFill>
                  <a:srgbClr val="0033CC"/>
                </a:solidFill>
              </a:rPr>
              <a:t>$IMC$ &gt;= 35.0 AND $IMC$ &lt;=39.9 =&gt; "Obesidade 2"</a:t>
            </a:r>
          </a:p>
          <a:p>
            <a:r>
              <a:rPr lang="pt-BR" sz="1800" dirty="0">
                <a:solidFill>
                  <a:srgbClr val="0033CC"/>
                </a:solidFill>
              </a:rPr>
              <a:t>$IMC$ &gt; 40 =&gt; "Obesidade 3"</a:t>
            </a:r>
          </a:p>
        </p:txBody>
      </p:sp>
    </p:spTree>
    <p:extLst>
      <p:ext uri="{BB962C8B-B14F-4D97-AF65-F5344CB8AC3E}">
        <p14:creationId xmlns:p14="http://schemas.microsoft.com/office/powerpoint/2010/main" val="1566561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03582" y="1339628"/>
            <a:ext cx="10950244" cy="51706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Origem dos dados: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Base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de Dados sobre Pesquisa Nacional de Saúde - PNS 2013: percepção do estado de saúde, estilos de vida e doenças crônicas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Instituto Brasileiro de Geografia e Estatística</a:t>
            </a:r>
          </a:p>
          <a:p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A base de dados original pode ser encontrada no seguinte endereço:</a:t>
            </a:r>
          </a:p>
          <a:p>
            <a:r>
              <a:rPr lang="pt-BR" sz="2200" u="sng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https://www.ibge.gov.br/estatisticas/sociais/saude/9160-pesquisa-nacional-de-saude.html?=&amp;t=microdados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- O dicionário de dados pode ser encontrado em:</a:t>
            </a:r>
          </a:p>
          <a:p>
            <a:r>
              <a:rPr lang="pt-BR" sz="2200" u="sng" dirty="0"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https://www.ibge.gov.br/estatisticas/downloads-estatisticas.html?caminho=PNS/2013/Microdados/Documentacao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 </a:t>
            </a:r>
          </a:p>
          <a:p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- Informações referente ao estudo está disponível na biblioteca nacional do IBGE, pode ser acessado no seguinte endereço: </a:t>
            </a:r>
            <a:r>
              <a:rPr lang="pt-BR" sz="2200" u="sng" dirty="0">
                <a:latin typeface="Arial" panose="020B0604020202020204" pitchFamily="34" charset="0"/>
                <a:cs typeface="Arial" panose="020B0604020202020204" pitchFamily="34" charset="0"/>
                <a:hlinkClick r:id="rId4"/>
              </a:rPr>
              <a:t>https://biblioteca.ibge.gov.br/visualizacao/livros/liv94074.pdf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7456" y="1892620"/>
            <a:ext cx="1728193" cy="725841"/>
          </a:xfrm>
          <a:prstGeom prst="rect">
            <a:avLst/>
          </a:prstGeom>
        </p:spPr>
      </p:pic>
      <p:sp>
        <p:nvSpPr>
          <p:cNvPr id="5" name="CaixaDeTexto 2"/>
          <p:cNvSpPr txBox="1"/>
          <p:nvPr/>
        </p:nvSpPr>
        <p:spPr>
          <a:xfrm>
            <a:off x="645459" y="514404"/>
            <a:ext cx="10878670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500" b="1" dirty="0" smtClean="0">
                <a:solidFill>
                  <a:srgbClr val="01BDC4"/>
                </a:solidFill>
              </a:rPr>
              <a:t>Base de dados</a:t>
            </a:r>
            <a:endParaRPr lang="pt-BR" sz="3500" b="1" dirty="0">
              <a:solidFill>
                <a:srgbClr val="01BD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5280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361543"/>
            <a:ext cx="10561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Atributos removidos por estarem já representados</a:t>
            </a:r>
            <a:endParaRPr lang="pt-BR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7090044"/>
              </p:ext>
            </p:extLst>
          </p:nvPr>
        </p:nvGraphicFramePr>
        <p:xfrm>
          <a:off x="623391" y="971203"/>
          <a:ext cx="10816136" cy="40640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07599"/>
                <a:gridCol w="303256"/>
                <a:gridCol w="1213024"/>
                <a:gridCol w="1063377"/>
                <a:gridCol w="742284"/>
                <a:gridCol w="1272487"/>
                <a:gridCol w="424162"/>
                <a:gridCol w="424162"/>
                <a:gridCol w="1272487"/>
                <a:gridCol w="848324"/>
                <a:gridCol w="1272487"/>
                <a:gridCol w="1272487"/>
              </a:tblGrid>
              <a:tr h="324232"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3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kern="1200" dirty="0" smtClean="0">
                          <a:solidFill>
                            <a:srgbClr val="0033CC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P034</a:t>
                      </a: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Q061</a:t>
                      </a:r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Dias-Bebe-Refri-Faixa</a:t>
                      </a:r>
                      <a:endParaRPr lang="pt-BR" sz="13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P040</a:t>
                      </a:r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Dias-Alim-Doces</a:t>
                      </a:r>
                      <a:endParaRPr lang="pt-BR" sz="13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300" b="1" kern="1200" dirty="0" smtClean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Cons-Bebida-Alc</a:t>
                      </a:r>
                      <a:endParaRPr kumimoji="0" lang="pt-BR" sz="1300" b="1" kern="1200" dirty="0">
                        <a:solidFill>
                          <a:srgbClr val="006600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3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3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300" b="1" dirty="0" smtClean="0">
                          <a:solidFill>
                            <a:srgbClr val="006600"/>
                          </a:solidFill>
                        </a:rPr>
                        <a:t>Dias-Comid-Natur</a:t>
                      </a:r>
                      <a:endParaRPr kumimoji="0" lang="pt-BR" sz="1300" b="1" kern="1200" dirty="0" smtClean="0">
                        <a:solidFill>
                          <a:srgbClr val="006600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3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r>
                        <a:rPr lang="pt-BR" sz="1300" dirty="0" smtClean="0">
                          <a:solidFill>
                            <a:srgbClr val="0033CC"/>
                          </a:solidFill>
                          <a:latin typeface="+mj-lt"/>
                          <a:cs typeface="Arial" panose="020B0604020202020204" pitchFamily="34" charset="0"/>
                        </a:rPr>
                        <a:t>P03901 (Dias-Ativ-Fis-Trab)</a:t>
                      </a:r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3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3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300" b="1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300" b="1" dirty="0" smtClean="0">
                          <a:solidFill>
                            <a:srgbClr val="006600"/>
                          </a:solidFill>
                          <a:latin typeface="+mj-lt"/>
                        </a:rPr>
                        <a:t>Dias-Carne-Av-Bo</a:t>
                      </a:r>
                      <a:endParaRPr lang="pt-BR" sz="1300" b="1" dirty="0">
                        <a:solidFill>
                          <a:srgbClr val="006600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endParaRPr lang="pt-BR" sz="13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  <p:sp>
        <p:nvSpPr>
          <p:cNvPr id="8" name="Rectangle 7"/>
          <p:cNvSpPr/>
          <p:nvPr/>
        </p:nvSpPr>
        <p:spPr>
          <a:xfrm>
            <a:off x="486999" y="5153769"/>
            <a:ext cx="11617291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800" dirty="0" smtClean="0">
                <a:solidFill>
                  <a:srgbClr val="0033CC"/>
                </a:solidFill>
              </a:rPr>
              <a:t>P034: </a:t>
            </a:r>
            <a:r>
              <a:rPr lang="pt-BR" sz="1800" dirty="0"/>
              <a:t>P34. Nos últimos três meses, o(a) sr(a) </a:t>
            </a:r>
            <a:r>
              <a:rPr lang="pt-BR" sz="1800" dirty="0" smtClean="0"/>
              <a:t>praticou algum </a:t>
            </a:r>
            <a:r>
              <a:rPr lang="pt-BR" sz="1800" dirty="0"/>
              <a:t>tipo de exercício físico </a:t>
            </a:r>
            <a:r>
              <a:rPr lang="pt-BR" sz="1800" dirty="0" smtClean="0"/>
              <a:t>ou esporte</a:t>
            </a:r>
            <a:r>
              <a:rPr lang="pt-BR" sz="1800" dirty="0"/>
              <a:t>? (</a:t>
            </a:r>
            <a:r>
              <a:rPr lang="pt-BR" sz="1800" i="1" dirty="0"/>
              <a:t>não considere fisioterapia</a:t>
            </a:r>
            <a:r>
              <a:rPr lang="pt-BR" sz="1800" dirty="0"/>
              <a:t>)</a:t>
            </a:r>
            <a:endParaRPr lang="pt-BR" sz="1800" dirty="0" smtClean="0">
              <a:solidFill>
                <a:srgbClr val="0033CC"/>
              </a:solidFill>
            </a:endParaRPr>
          </a:p>
          <a:p>
            <a:r>
              <a:rPr lang="pt-BR" sz="1800" dirty="0" smtClean="0">
                <a:solidFill>
                  <a:srgbClr val="0033CC"/>
                </a:solidFill>
              </a:rPr>
              <a:t>P03901:</a:t>
            </a:r>
            <a:r>
              <a:rPr lang="pt-BR" sz="1800" dirty="0"/>
              <a:t>P39a. Em uma semana normal, </a:t>
            </a:r>
            <a:r>
              <a:rPr lang="pt-BR" sz="1800" dirty="0" smtClean="0"/>
              <a:t>em quantos </a:t>
            </a:r>
            <a:r>
              <a:rPr lang="pt-BR" sz="1800" dirty="0"/>
              <a:t>dias o(a) sr(a) faz </a:t>
            </a:r>
            <a:r>
              <a:rPr lang="pt-BR" sz="1800" dirty="0" smtClean="0"/>
              <a:t>essas atividades </a:t>
            </a:r>
            <a:r>
              <a:rPr lang="pt-BR" sz="1800" dirty="0"/>
              <a:t>no seu trabalho?</a:t>
            </a:r>
            <a:endParaRPr lang="pt-BR" sz="1800" dirty="0" smtClean="0">
              <a:solidFill>
                <a:srgbClr val="0033CC"/>
              </a:solidFill>
            </a:endParaRPr>
          </a:p>
          <a:p>
            <a:r>
              <a:rPr lang="pt-BR" sz="1800" dirty="0" smtClean="0">
                <a:solidFill>
                  <a:srgbClr val="0033CC"/>
                </a:solidFill>
                <a:cs typeface="Arial" panose="020B0604020202020204" pitchFamily="34" charset="0"/>
              </a:rPr>
              <a:t>P040:</a:t>
            </a:r>
            <a:r>
              <a:rPr lang="pt-BR" sz="1800" dirty="0"/>
              <a:t>P40. Para ir ou voltar do trabalho, o(a</a:t>
            </a:r>
            <a:r>
              <a:rPr lang="pt-BR" sz="1800" dirty="0" smtClean="0"/>
              <a:t>) sr(a</a:t>
            </a:r>
            <a:r>
              <a:rPr lang="pt-BR" sz="1800" dirty="0"/>
              <a:t>) faz algum trajeto a pé ou </a:t>
            </a:r>
            <a:r>
              <a:rPr lang="pt-BR" sz="1800" dirty="0" smtClean="0"/>
              <a:t>de bicicleta</a:t>
            </a:r>
            <a:r>
              <a:rPr lang="pt-BR" sz="1800" dirty="0"/>
              <a:t>?</a:t>
            </a:r>
            <a:endParaRPr lang="pt-BR" sz="1800" dirty="0" smtClean="0">
              <a:solidFill>
                <a:srgbClr val="0033CC"/>
              </a:solidFill>
              <a:cs typeface="Arial" panose="020B0604020202020204" pitchFamily="34" charset="0"/>
            </a:endParaRPr>
          </a:p>
          <a:p>
            <a:r>
              <a:rPr lang="pt-BR" sz="1800" dirty="0" smtClean="0">
                <a:solidFill>
                  <a:srgbClr val="0033CC"/>
                </a:solidFill>
                <a:cs typeface="Arial" panose="020B0604020202020204" pitchFamily="34" charset="0"/>
              </a:rPr>
              <a:t>Q061: </a:t>
            </a:r>
            <a:r>
              <a:rPr lang="pt-BR" sz="1800" dirty="0"/>
              <a:t>Q61. Que idade o(a) sr(a) tinha </a:t>
            </a:r>
            <a:r>
              <a:rPr lang="pt-BR" sz="1800" dirty="0" smtClean="0"/>
              <a:t>no primeiro </a:t>
            </a:r>
            <a:r>
              <a:rPr lang="pt-BR" sz="1800" dirty="0"/>
              <a:t>diagnóstico </a:t>
            </a:r>
            <a:r>
              <a:rPr lang="pt-BR" sz="1800" dirty="0" smtClean="0"/>
              <a:t>de colesterol </a:t>
            </a:r>
            <a:r>
              <a:rPr lang="pt-BR" sz="1800" dirty="0"/>
              <a:t>alto?</a:t>
            </a:r>
            <a:endParaRPr lang="pt-BR" sz="1800" dirty="0">
              <a:solidFill>
                <a:srgbClr val="0033C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23050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623392" y="1129248"/>
            <a:ext cx="1056117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000" b="1" dirty="0" smtClean="0">
                <a:solidFill>
                  <a:srgbClr val="0033CC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Conjunto de Dados Resultantes</a:t>
            </a:r>
            <a:endParaRPr lang="pt-BR" sz="2000" dirty="0"/>
          </a:p>
        </p:txBody>
      </p:sp>
      <p:graphicFrame>
        <p:nvGraphicFramePr>
          <p:cNvPr id="7" name="Table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23702732"/>
              </p:ext>
            </p:extLst>
          </p:nvPr>
        </p:nvGraphicFramePr>
        <p:xfrm>
          <a:off x="911423" y="2042264"/>
          <a:ext cx="10273142" cy="3408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2076"/>
                <a:gridCol w="288032"/>
                <a:gridCol w="1728192"/>
                <a:gridCol w="433929"/>
                <a:gridCol w="705020"/>
                <a:gridCol w="1208605"/>
                <a:gridCol w="402868"/>
                <a:gridCol w="402868"/>
                <a:gridCol w="1208605"/>
                <a:gridCol w="342627"/>
                <a:gridCol w="1248139"/>
                <a:gridCol w="1632181"/>
              </a:tblGrid>
              <a:tr h="324232"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Sexo</a:t>
                      </a:r>
                      <a:endParaRPr lang="pt-BR" sz="14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kern="1200" dirty="0" smtClean="0">
                        <a:solidFill>
                          <a:srgbClr val="0033CC"/>
                        </a:solidFill>
                        <a:latin typeface="+mj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Dias-Bebe-Refri-Faixa</a:t>
                      </a:r>
                      <a:endParaRPr lang="pt-BR" sz="14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Dias-Alim-Doces</a:t>
                      </a:r>
                      <a:endParaRPr lang="pt-BR" sz="14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0" lang="pt-BR" sz="1400" b="1" kern="1200" dirty="0" smtClean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Cons-Bebida-Alc</a:t>
                      </a:r>
                      <a:endParaRPr kumimoji="0" lang="pt-BR" sz="1400" b="1" kern="1200" dirty="0">
                        <a:solidFill>
                          <a:srgbClr val="006600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P026  (Dias-Comid-SaudxIndust)</a:t>
                      </a:r>
                      <a:endParaRPr lang="pt-BR" sz="14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P050 (Fuma-Atualmente)</a:t>
                      </a:r>
                      <a:endParaRPr lang="pt-BR" sz="14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Act-Fisic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 smtClean="0">
                          <a:solidFill>
                            <a:srgbClr val="006600"/>
                          </a:solidFill>
                        </a:rPr>
                        <a:t>Dias-Comid-Natur</a:t>
                      </a:r>
                      <a:endParaRPr kumimoji="0" lang="pt-BR" sz="1400" b="1" kern="1200" dirty="0" smtClean="0">
                        <a:solidFill>
                          <a:srgbClr val="006600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rgbClr val="006600"/>
                          </a:solidFill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IMC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pt-BR" sz="1400" b="1" kern="1200" dirty="0" smtClean="0">
                        <a:solidFill>
                          <a:srgbClr val="0033CC"/>
                        </a:solidFill>
                        <a:latin typeface="+mn-lt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>
                          <a:solidFill>
                            <a:srgbClr val="006600"/>
                          </a:solidFill>
                          <a:latin typeface="+mj-lt"/>
                          <a:cs typeface="Arial" panose="020B0604020202020204" pitchFamily="34" charset="0"/>
                        </a:rPr>
                        <a:t>Idade</a:t>
                      </a:r>
                      <a:endParaRPr lang="pt-BR" sz="1400" b="1" dirty="0">
                        <a:solidFill>
                          <a:srgbClr val="006600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chemeClr val="bg1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pt-BR" sz="1400" b="1" kern="1200" dirty="0" smtClean="0">
                          <a:solidFill>
                            <a:srgbClr val="006600"/>
                          </a:solidFill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Q060 (Diag-Col-Alto)</a:t>
                      </a: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>
                        <a:solidFill>
                          <a:srgbClr val="0033CC"/>
                        </a:solidFill>
                        <a:latin typeface="+mj-lt"/>
                        <a:cs typeface="Arial" panose="020B0604020202020204" pitchFamily="34" charset="0"/>
                      </a:endParaRPr>
                    </a:p>
                  </a:txBody>
                  <a:tcPr marL="121920" marR="121920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 smtClean="0">
                          <a:solidFill>
                            <a:srgbClr val="006600"/>
                          </a:solidFill>
                          <a:latin typeface="+mj-lt"/>
                        </a:rPr>
                        <a:t>Dias-Carne-Av-Bo</a:t>
                      </a:r>
                      <a:endParaRPr lang="pt-BR" sz="1400" b="1" dirty="0">
                        <a:solidFill>
                          <a:srgbClr val="006600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  <a:tc>
                  <a:txBody>
                    <a:bodyPr/>
                    <a:lstStyle/>
                    <a:p>
                      <a:pPr algn="ctr"/>
                      <a:endParaRPr lang="pt-BR" sz="1400" b="1" dirty="0">
                        <a:solidFill>
                          <a:srgbClr val="0033CC"/>
                        </a:solidFill>
                        <a:latin typeface="+mj-lt"/>
                      </a:endParaRPr>
                    </a:p>
                  </a:txBody>
                  <a:tcPr marL="121920" marR="121920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11740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42" y="130070"/>
            <a:ext cx="6364633" cy="575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1636" y="1463428"/>
            <a:ext cx="4826000" cy="828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917" y="5882886"/>
            <a:ext cx="11795258" cy="7260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7423927" y="3727302"/>
            <a:ext cx="4128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b="1" dirty="0" smtClean="0">
                <a:solidFill>
                  <a:srgbClr val="00B050"/>
                </a:solidFill>
              </a:rPr>
              <a:t>O desafio continua!!</a:t>
            </a:r>
            <a:endParaRPr lang="pt-BR" sz="2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886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2772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1173033225"/>
              </p:ext>
            </p:extLst>
          </p:nvPr>
        </p:nvGraphicFramePr>
        <p:xfrm>
          <a:off x="590550" y="994451"/>
          <a:ext cx="11134725" cy="55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Rectangle 2"/>
          <p:cNvSpPr/>
          <p:nvPr/>
        </p:nvSpPr>
        <p:spPr>
          <a:xfrm>
            <a:off x="2061571" y="449234"/>
            <a:ext cx="7945766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500" b="1" dirty="0">
                <a:solidFill>
                  <a:srgbClr val="01BDC4"/>
                </a:solidFill>
              </a:rPr>
              <a:t>Módulos de informação da base de dados</a:t>
            </a:r>
          </a:p>
        </p:txBody>
      </p:sp>
    </p:spTree>
    <p:extLst>
      <p:ext uri="{BB962C8B-B14F-4D97-AF65-F5344CB8AC3E}">
        <p14:creationId xmlns:p14="http://schemas.microsoft.com/office/powerpoint/2010/main" val="3857283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392" y="1659573"/>
            <a:ext cx="1094521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Dataset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original: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Atributos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= 942, Registros =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205546</a:t>
            </a:r>
          </a:p>
          <a:p>
            <a:pPr marL="342900" indent="-342900">
              <a:buFont typeface="Wingdings" panose="05000000000000000000" pitchFamily="2" charset="2"/>
              <a:buChar char="§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§"/>
            </a:pP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partir da base de dados original foi extraído um dataset contendo registros de pessoas diagnosticadas com “Colesterol Alto”, e para contrapor ao modelo a ser criado, foi inserida a mesma quantidade de registros de pessoas que não sofrem da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doença do “Colesterol Alto”.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O total de registros é de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14599.</a:t>
            </a:r>
          </a:p>
        </p:txBody>
      </p:sp>
      <p:sp>
        <p:nvSpPr>
          <p:cNvPr id="3" name="Rectangle 2"/>
          <p:cNvSpPr/>
          <p:nvPr/>
        </p:nvSpPr>
        <p:spPr>
          <a:xfrm>
            <a:off x="905804" y="631355"/>
            <a:ext cx="6179962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500" b="1" dirty="0">
                <a:solidFill>
                  <a:srgbClr val="01BDC4"/>
                </a:solidFill>
              </a:rPr>
              <a:t>Detalhamento da base de dados</a:t>
            </a:r>
          </a:p>
        </p:txBody>
      </p:sp>
    </p:spTree>
    <p:extLst>
      <p:ext uri="{BB962C8B-B14F-4D97-AF65-F5344CB8AC3E}">
        <p14:creationId xmlns:p14="http://schemas.microsoft.com/office/powerpoint/2010/main" val="1980846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392" y="1664022"/>
            <a:ext cx="11329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Construir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um mapa conceitual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para o problema de domínio considerado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 Utilizar conhecimento tácito e explícito.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Selecionar conceitualmente os atributos mais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relevantes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da base de dados de acordo ao mapa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conceitual,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previamente construído. Como resultado deste processo será gerado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um conjunto de dados para iniciar o pré-processamento do conjunto de dados.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Realizar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uma análise </a:t>
            </a:r>
            <a:r>
              <a:rPr lang="pt-BR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exploratória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prévia acerca do número de casos (Colesterol alto) por estado brasileiro e regiões do Brasil. O objetivo é tomar decisão se o modelo vai ser construído a nível brasil, região ou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estado.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63286" y="764705"/>
            <a:ext cx="11297708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500" b="1" dirty="0">
                <a:solidFill>
                  <a:srgbClr val="01BDC4"/>
                </a:solidFill>
              </a:rPr>
              <a:t>Procedimentos adotados </a:t>
            </a:r>
            <a:r>
              <a:rPr lang="pt-BR" sz="3500" b="1" dirty="0" smtClean="0">
                <a:solidFill>
                  <a:srgbClr val="01BDC4"/>
                </a:solidFill>
              </a:rPr>
              <a:t>para Descoberta de conhecimento</a:t>
            </a:r>
            <a:endParaRPr lang="pt-BR" sz="3500" b="1" dirty="0">
              <a:solidFill>
                <a:srgbClr val="01BDC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535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392" y="1654497"/>
            <a:ext cx="11329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Realizar uma análise estatística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descritiva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(médias, medianas, desvio padrão, moda, histogramas, etc)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dos atributos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que compõem o conjunto de dados “alvo” do estudo. O objetivo desta etapa é explorar o conjunto de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dados.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Aplicar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uma observação univariada para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detectear registros com inconsistências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. Tomar decisão acerca da eliminação ou não desses registros e/ou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atributos.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Aplicar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uma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análise acerca da presença de dados </a:t>
            </a:r>
            <a:r>
              <a:rPr lang="pt-BR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vazíos e ausentes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. Avaliar a possibilidade de fusão de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atributos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de forma a diminuir a presença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desses dados.</a:t>
            </a:r>
          </a:p>
          <a:p>
            <a:pPr marL="342900" lvl="0" indent="-342900">
              <a:buFont typeface="Wingdings" panose="05000000000000000000" pitchFamily="2" charset="2"/>
              <a:buChar char="Ø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Propor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e aplicar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estratégia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univariada para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análise de outliers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. Eliminar registros ou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atributos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contendo outliers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91275" y="764705"/>
            <a:ext cx="869398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500" b="1" dirty="0">
                <a:solidFill>
                  <a:srgbClr val="01BDC4"/>
                </a:solidFill>
              </a:rPr>
              <a:t>Procedimentos </a:t>
            </a:r>
            <a:r>
              <a:rPr lang="pt-BR" sz="3500" b="1" dirty="0" smtClean="0">
                <a:solidFill>
                  <a:srgbClr val="01BDC4"/>
                </a:solidFill>
              </a:rPr>
              <a:t>adotados </a:t>
            </a:r>
            <a:r>
              <a:rPr lang="pt-BR" sz="3500" b="1" dirty="0">
                <a:solidFill>
                  <a:srgbClr val="01BDC4"/>
                </a:solidFill>
              </a:rPr>
              <a:t>– Método PICTOREA</a:t>
            </a:r>
          </a:p>
        </p:txBody>
      </p:sp>
    </p:spTree>
    <p:extLst>
      <p:ext uri="{BB962C8B-B14F-4D97-AF65-F5344CB8AC3E}">
        <p14:creationId xmlns:p14="http://schemas.microsoft.com/office/powerpoint/2010/main" val="64973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623392" y="1418853"/>
            <a:ext cx="11329259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Aplicar estratégias univariadas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para seleção de </a:t>
            </a:r>
            <a:r>
              <a:rPr lang="pt-BR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atributos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Sugere-se avaliar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o poder discriminativo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de cada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atributo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para separação de classes, se o problema escolhido for de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classificação.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Avaliar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a posibilidade da </a:t>
            </a:r>
            <a:r>
              <a:rPr lang="pt-BR" sz="2200" b="1" dirty="0">
                <a:latin typeface="Arial" panose="020B0604020202020204" pitchFamily="34" charset="0"/>
                <a:cs typeface="Arial" panose="020B0604020202020204" pitchFamily="34" charset="0"/>
              </a:rPr>
              <a:t>discretização de atributos </a:t>
            </a: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para aplicação de algoritmos de classificação ou clusterização. É sugerido que na presença de dados mixtos se opte por discretizar os dados numéricos, obtendo dados categóricos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pt-BR" sz="2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pt-BR" sz="2200" dirty="0">
                <a:latin typeface="Arial" panose="020B0604020202020204" pitchFamily="34" charset="0"/>
                <a:cs typeface="Arial" panose="020B0604020202020204" pitchFamily="34" charset="0"/>
              </a:rPr>
              <a:t>Realizar uma avaliação final descrevendo as restrições adotadas durante o processo de preparação do conjunto de dados. Avaliar a representatividade do conjunto. Colocar restrições ao modelo caso </a:t>
            </a:r>
            <a:r>
              <a:rPr lang="pt-BR" sz="2200" dirty="0" smtClean="0">
                <a:latin typeface="Arial" panose="020B0604020202020204" pitchFamily="34" charset="0"/>
                <a:cs typeface="Arial" panose="020B0604020202020204" pitchFamily="34" charset="0"/>
              </a:rPr>
              <a:t>houver necessidade.</a:t>
            </a: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endParaRPr lang="pt-BR" sz="2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80490" y="764705"/>
            <a:ext cx="869398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sz="3500" b="1" dirty="0">
                <a:solidFill>
                  <a:srgbClr val="01BDC4"/>
                </a:solidFill>
              </a:rPr>
              <a:t>Procedimentos </a:t>
            </a:r>
            <a:r>
              <a:rPr lang="pt-BR" sz="3500" b="1" dirty="0" smtClean="0">
                <a:solidFill>
                  <a:srgbClr val="01BDC4"/>
                </a:solidFill>
              </a:rPr>
              <a:t>adotados </a:t>
            </a:r>
            <a:r>
              <a:rPr lang="pt-BR" sz="3500" b="1" dirty="0">
                <a:solidFill>
                  <a:srgbClr val="01BDC4"/>
                </a:solidFill>
              </a:rPr>
              <a:t>– Método PICTOREA</a:t>
            </a:r>
          </a:p>
        </p:txBody>
      </p:sp>
    </p:spTree>
    <p:extLst>
      <p:ext uri="{BB962C8B-B14F-4D97-AF65-F5344CB8AC3E}">
        <p14:creationId xmlns:p14="http://schemas.microsoft.com/office/powerpoint/2010/main" val="1702555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3_1 - Cap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 - Subdivisão do assunto princip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 - Título e tex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3 - Título e tex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1_3 - Título e tex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5 - Slide de Tabela ou image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 - Final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11924</TotalTime>
  <Words>2953</Words>
  <Application>Microsoft Office PowerPoint</Application>
  <PresentationFormat>Custom</PresentationFormat>
  <Paragraphs>868</Paragraphs>
  <Slides>43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7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3_1 - Capa</vt:lpstr>
      <vt:lpstr>2 - Subdivisão do assunto principal</vt:lpstr>
      <vt:lpstr>3 - Título e texto</vt:lpstr>
      <vt:lpstr>2_3 - Título e texto</vt:lpstr>
      <vt:lpstr>1_3 - Título e texto</vt:lpstr>
      <vt:lpstr>1_5 - Slide de Tabela ou imagem</vt:lpstr>
      <vt:lpstr>6 - Final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Fernando José Ferreira</dc:creator>
  <cp:lastModifiedBy>Luis</cp:lastModifiedBy>
  <cp:revision>125</cp:revision>
  <dcterms:created xsi:type="dcterms:W3CDTF">2020-01-14T17:16:45Z</dcterms:created>
  <dcterms:modified xsi:type="dcterms:W3CDTF">2024-03-27T01:59:25Z</dcterms:modified>
</cp:coreProperties>
</file>